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8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259" r:id="rId4"/>
    <p:sldId id="334" r:id="rId5"/>
    <p:sldId id="260" r:id="rId6"/>
    <p:sldId id="271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4" r:id="rId15"/>
    <p:sldId id="285" r:id="rId16"/>
    <p:sldId id="286" r:id="rId17"/>
    <p:sldId id="262" r:id="rId18"/>
    <p:sldId id="287" r:id="rId19"/>
    <p:sldId id="288" r:id="rId20"/>
    <p:sldId id="291" r:id="rId21"/>
    <p:sldId id="292" r:id="rId22"/>
    <p:sldId id="294" r:id="rId23"/>
    <p:sldId id="290" r:id="rId24"/>
    <p:sldId id="295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367" r:id="rId54"/>
    <p:sldId id="368" r:id="rId55"/>
    <p:sldId id="369" r:id="rId56"/>
    <p:sldId id="370" r:id="rId57"/>
    <p:sldId id="371" r:id="rId58"/>
    <p:sldId id="372" r:id="rId59"/>
    <p:sldId id="37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9A"/>
    <a:srgbClr val="FF0080"/>
    <a:srgbClr val="FF6666"/>
    <a:srgbClr val="6666FF"/>
    <a:srgbClr val="66CCFF"/>
    <a:srgbClr val="FF00FF"/>
    <a:srgbClr val="8000FF"/>
    <a:srgbClr val="FDFBA6"/>
    <a:srgbClr val="E4E45D"/>
    <a:srgbClr val="0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6912" autoAdjust="0"/>
    <p:restoredTop sz="50000" autoAdjust="0"/>
  </p:normalViewPr>
  <p:slideViewPr>
    <p:cSldViewPr snapToGrid="0" snapToObjects="1">
      <p:cViewPr varScale="1">
        <p:scale>
          <a:sx n="77" d="100"/>
          <a:sy n="77" d="100"/>
        </p:scale>
        <p:origin x="7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41773-797F-6D46-9ADC-021BA9F4AF24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459FB-966B-1B4C-883F-E23BB4ED4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4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459FB-966B-1B4C-883F-E23BB4ED43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1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459FB-966B-1B4C-883F-E23BB4ED43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08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459FB-966B-1B4C-883F-E23BB4ED43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1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459FB-966B-1B4C-883F-E23BB4ED43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2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86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8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685C-BB97-E04A-8858-59F1B4FFB2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66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685C-BB97-E04A-8858-59F1B4FFB2A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3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685C-BB97-E04A-8858-59F1B4FFB2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7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1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685C-BB97-E04A-8858-59F1B4FFB2A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40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685C-BB97-E04A-8858-59F1B4FFB2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55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685C-BB97-E04A-8858-59F1B4FFB2A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57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685C-BB97-E04A-8858-59F1B4FFB2A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963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685C-BB97-E04A-8858-59F1B4FFB2A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90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B7685C-BB97-E04A-8858-59F1B4FFB2A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80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22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49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99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8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A0E52-DE02-3C49-AB0A-0A3F77739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55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F6E92-38E5-FA4C-BF11-4F7A6F24D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459FB-966B-1B4C-883F-E23BB4ED43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7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459FB-966B-1B4C-883F-E23BB4ED43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459FB-966B-1B4C-883F-E23BB4ED43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01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1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37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6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27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32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08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8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2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kleartextbook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500A7-E444-2344-A71A-67D839266DFF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A78A8-AD0A-5648-B551-BCFC2FA895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직사각형 24">
            <a:hlinkClick r:id="rId13"/>
          </p:cNvPr>
          <p:cNvSpPr/>
          <p:nvPr userDrawn="1"/>
        </p:nvSpPr>
        <p:spPr>
          <a:xfrm>
            <a:off x="8077200" y="5839202"/>
            <a:ext cx="955040" cy="927358"/>
          </a:xfrm>
          <a:prstGeom prst="rect">
            <a:avLst/>
          </a:prstGeom>
          <a:blipFill dpi="0" rotWithShape="1">
            <a:blip r:embed="rId14">
              <a:alphaModFix amt="2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96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4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iC6gRTSCD8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5800" y="253160"/>
            <a:ext cx="7772400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ko-KR" b="1" dirty="0">
                <a:latin typeface="나눔고딕"/>
                <a:ea typeface="나눔고딕"/>
                <a:cs typeface="나눔고딕"/>
              </a:rPr>
              <a:t>9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과 </a:t>
            </a:r>
            <a:r>
              <a:rPr lang="en-US" altLang="ko-KR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b="1" dirty="0">
                <a:latin typeface="나눔고딕"/>
                <a:ea typeface="나눔고딕"/>
                <a:cs typeface="나눔고딕"/>
              </a:rPr>
              <a:t>생일</a:t>
            </a:r>
            <a:r>
              <a:rPr lang="en-US" altLang="ko-KR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dirty="0">
                <a:latin typeface="나눔고딕"/>
                <a:ea typeface="나눔고딕"/>
                <a:cs typeface="나눔고딕"/>
              </a:rPr>
            </a:br>
            <a:r>
              <a:rPr lang="ko-KR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Birthday]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생일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72" y="1969090"/>
            <a:ext cx="5463843" cy="2071738"/>
          </a:xfrm>
          <a:prstGeom prst="rect">
            <a:avLst/>
          </a:prstGeom>
        </p:spPr>
      </p:pic>
      <p:pic>
        <p:nvPicPr>
          <p:cNvPr id="6" name="Picture 5" descr="생일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112" y="4040828"/>
            <a:ext cx="2968001" cy="222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79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5834925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/>
                        <a:t>Expressing goal or source:  N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한테</a:t>
                      </a:r>
                      <a:r>
                        <a:rPr lang="en-US" altLang="ko-KR" sz="26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께 </a:t>
                      </a:r>
                      <a:r>
                        <a:rPr lang="en-US" altLang="ko-KR" sz="2600" b="1" dirty="0"/>
                        <a:t>vs. N</a:t>
                      </a:r>
                      <a:r>
                        <a:rPr lang="ko-KR" altLang="en-US" sz="2600" b="1" dirty="0">
                          <a:solidFill>
                            <a:srgbClr val="0080FF"/>
                          </a:solidFill>
                        </a:rPr>
                        <a:t>한테서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83568" y="1536036"/>
            <a:ext cx="7964488" cy="267765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ko-KR" altLang="en-US" sz="23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   </a:t>
            </a:r>
            <a:r>
              <a:rPr kumimoji="0" lang="en-US" altLang="ko-KR" sz="23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[Person]</a:t>
            </a:r>
            <a:r>
              <a:rPr kumimoji="0" lang="ko-KR" altLang="en-US" sz="23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r>
              <a:rPr kumimoji="0" lang="en-US" altLang="ko-KR" sz="2300" b="1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 </a:t>
            </a:r>
            <a:r>
              <a:rPr kumimoji="0" lang="en-US" altLang="ko-KR" sz="2300" b="1" dirty="0">
                <a:latin typeface="나눔고딕"/>
                <a:ea typeface="나눔고딕"/>
                <a:cs typeface="나눔고딕"/>
              </a:rPr>
              <a:t>‘</a:t>
            </a:r>
            <a:r>
              <a:rPr kumimoji="0" lang="en-US" altLang="ko-KR" sz="2300" b="1" u="sng" dirty="0">
                <a:latin typeface="나눔고딕"/>
                <a:ea typeface="나눔고딕"/>
                <a:cs typeface="나눔고딕"/>
              </a:rPr>
              <a:t>from</a:t>
            </a:r>
            <a:r>
              <a:rPr kumimoji="0" lang="en-US" altLang="ko-KR" sz="2300" b="1" dirty="0">
                <a:latin typeface="나눔고딕"/>
                <a:ea typeface="나눔고딕"/>
                <a:cs typeface="나눔고딕"/>
              </a:rPr>
              <a:t> a person’ </a:t>
            </a:r>
            <a:r>
              <a:rPr kumimoji="0" lang="ko-KR" altLang="en-US" sz="2300" b="1" dirty="0">
                <a:latin typeface="나눔고딕"/>
                <a:ea typeface="나눔고딕"/>
                <a:cs typeface="나눔고딕"/>
              </a:rPr>
              <a:t>    </a:t>
            </a:r>
            <a:r>
              <a:rPr kumimoji="0" lang="en-US" altLang="ko-KR" sz="2300" b="1" dirty="0">
                <a:latin typeface="나눔고딕"/>
                <a:ea typeface="나눔고딕"/>
                <a:cs typeface="나눔고딕"/>
              </a:rPr>
              <a:t>  </a:t>
            </a:r>
            <a:r>
              <a:rPr kumimoji="0" lang="ko-KR" altLang="en-US" sz="2300" b="1" dirty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300" b="1" dirty="0">
                <a:latin typeface="나눔고딕"/>
                <a:ea typeface="나눔고딕"/>
                <a:cs typeface="나눔고딕"/>
              </a:rPr>
              <a:t>  (</a:t>
            </a:r>
            <a:r>
              <a:rPr kumimoji="0" lang="ko-KR" altLang="en-US" sz="23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께</a:t>
            </a:r>
            <a:r>
              <a:rPr kumimoji="0" lang="ko-KR" altLang="en-US" sz="2300" b="1" dirty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300" b="1" dirty="0">
                <a:latin typeface="나눔고딕"/>
                <a:ea typeface="나눔고딕"/>
                <a:cs typeface="나눔고딕"/>
              </a:rPr>
              <a:t>–</a:t>
            </a:r>
            <a:r>
              <a:rPr kumimoji="0" lang="ko-KR" altLang="en-US" sz="2300" b="1" dirty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300" b="1" dirty="0">
                <a:latin typeface="나눔고딕"/>
                <a:ea typeface="나눔고딕"/>
                <a:cs typeface="나눔고딕"/>
              </a:rPr>
              <a:t>honorific)</a:t>
            </a:r>
          </a:p>
          <a:p>
            <a:pPr>
              <a:spcBef>
                <a:spcPct val="20000"/>
              </a:spcBef>
            </a:pPr>
            <a:endParaRPr kumimoji="0" lang="en-US" altLang="ko-KR" sz="2400" b="1" dirty="0">
              <a:latin typeface="나눔고딕"/>
              <a:ea typeface="나눔고딕"/>
              <a:cs typeface="나눔고딕"/>
            </a:endParaRPr>
          </a:p>
          <a:p>
            <a:pPr>
              <a:spcBef>
                <a:spcPct val="20000"/>
              </a:spcBef>
            </a:pPr>
            <a:endParaRPr kumimoji="0" lang="ko-KR" altLang="en-US" sz="1800" dirty="0">
              <a:solidFill>
                <a:srgbClr val="FF5050"/>
              </a:solidFill>
              <a:latin typeface="나눔고딕"/>
              <a:ea typeface="나눔고딕"/>
              <a:cs typeface="나눔고딕"/>
            </a:endParaRPr>
          </a:p>
          <a:p>
            <a:pPr>
              <a:spcBef>
                <a:spcPct val="20000"/>
              </a:spcBef>
            </a:pPr>
            <a:endParaRPr kumimoji="0" lang="en-US" altLang="ko-KR" sz="1800" dirty="0">
              <a:latin typeface="Tahoma" charset="0"/>
            </a:endParaRPr>
          </a:p>
          <a:p>
            <a:endParaRPr kumimoji="0" lang="en-US" altLang="ko-KR" sz="1800" dirty="0">
              <a:latin typeface="Tahoma" charset="0"/>
            </a:endParaRPr>
          </a:p>
          <a:p>
            <a:endParaRPr kumimoji="0" lang="en-US" altLang="ko-KR" sz="1800" dirty="0">
              <a:latin typeface="Tahoma" charset="0"/>
            </a:endParaRPr>
          </a:p>
          <a:p>
            <a:endParaRPr kumimoji="0" lang="en-US" altLang="ko-KR" sz="1800" dirty="0">
              <a:latin typeface="Tahoma" charset="0"/>
            </a:endParaRPr>
          </a:p>
          <a:p>
            <a:endParaRPr kumimoji="0" lang="en-US" altLang="ko-KR" sz="1800" dirty="0">
              <a:latin typeface="Palatino Linotyp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4478040"/>
            <a:ext cx="7056784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: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ko-KR" sz="22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 리사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 씨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,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 올해 생일 선물 많이 받았어요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spcBef>
                <a:spcPct val="20000"/>
              </a:spcBef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      꽃하고 책을 받았어요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spcBef>
                <a:spcPct val="20000"/>
              </a:spcBef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소피아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: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    누구한테서 책을 받았어요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?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 </a:t>
            </a:r>
            <a:endParaRPr kumimoji="0" lang="en-US" altLang="ko-KR" sz="2200" dirty="0">
              <a:latin typeface="나눔고딕"/>
              <a:ea typeface="나눔고딕"/>
              <a:cs typeface="나눔고딕"/>
            </a:endParaRPr>
          </a:p>
          <a:p>
            <a:pPr>
              <a:spcBef>
                <a:spcPct val="20000"/>
              </a:spcBef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      마이클</a:t>
            </a:r>
            <a:r>
              <a:rPr lang="ko-KR" altLang="en-US" sz="22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ko-KR" sz="2200" dirty="0">
                <a:latin typeface="나눔고딕"/>
                <a:ea typeface="나눔고딕"/>
                <a:cs typeface="나눔고딕"/>
              </a:rPr>
              <a:t>(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or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교수님</a:t>
            </a:r>
            <a:r>
              <a:rPr lang="ko-KR" altLang="en-US" sz="22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께</a:t>
            </a:r>
            <a:r>
              <a:rPr lang="en-US" altLang="ko-KR" sz="22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받았어요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  <a:endParaRPr kumimoji="0" lang="en-US" altLang="ko-KR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4423" y="3627778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친구</a:t>
            </a:r>
            <a:r>
              <a:rPr lang="ko-KR" altLang="en-US" sz="20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endParaRPr lang="en-US" sz="20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7748" y="361904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교수님</a:t>
            </a:r>
            <a:r>
              <a:rPr lang="ko-KR" altLang="en-US" sz="20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께</a:t>
            </a:r>
            <a:endParaRPr lang="en-US" sz="20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90605" y="3618558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오빠</a:t>
            </a:r>
            <a:r>
              <a:rPr lang="ko-KR" altLang="en-US" sz="20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endParaRPr lang="en-US" sz="20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9904" y="3619042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고딕"/>
                <a:ea typeface="나눔고딕"/>
                <a:cs typeface="나눔고딕"/>
              </a:rPr>
              <a:t>할머니</a:t>
            </a:r>
            <a:r>
              <a:rPr lang="ko-KR" altLang="en-US" sz="200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께</a:t>
            </a:r>
            <a:endParaRPr lang="en-US" sz="20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할머니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904" y="2113935"/>
            <a:ext cx="1177358" cy="1559917"/>
          </a:xfrm>
          <a:prstGeom prst="rect">
            <a:avLst/>
          </a:prstGeom>
        </p:spPr>
      </p:pic>
      <p:pic>
        <p:nvPicPr>
          <p:cNvPr id="3" name="Picture 2" descr="교수님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15" y="2113935"/>
            <a:ext cx="1081084" cy="1591780"/>
          </a:xfrm>
          <a:prstGeom prst="rect">
            <a:avLst/>
          </a:prstGeom>
        </p:spPr>
      </p:pic>
      <p:pic>
        <p:nvPicPr>
          <p:cNvPr id="5" name="Picture 4" descr="소년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23" y="2130751"/>
            <a:ext cx="883386" cy="1487807"/>
          </a:xfrm>
          <a:prstGeom prst="rect">
            <a:avLst/>
          </a:prstGeom>
        </p:spPr>
      </p:pic>
      <p:pic>
        <p:nvPicPr>
          <p:cNvPr id="6" name="Picture 5" descr="언니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3" y="2245319"/>
            <a:ext cx="1420335" cy="138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90897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/>
                        <a:t>Expressing goal or source:  N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한테</a:t>
                      </a:r>
                      <a:r>
                        <a:rPr lang="en-US" altLang="ko-KR" sz="2600" b="1" dirty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께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600" b="1" dirty="0"/>
                        <a:t>vs. N</a:t>
                      </a:r>
                      <a:r>
                        <a:rPr lang="ko-KR" altLang="en-US" sz="2600" b="1" dirty="0">
                          <a:solidFill>
                            <a:srgbClr val="0080FF"/>
                          </a:solidFill>
                        </a:rPr>
                        <a:t>한테서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590542"/>
              </p:ext>
            </p:extLst>
          </p:nvPr>
        </p:nvGraphicFramePr>
        <p:xfrm>
          <a:off x="657807" y="2251617"/>
          <a:ext cx="8064896" cy="407268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184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80"/>
                          </a:solidFill>
                          <a:effectLst/>
                        </a:rPr>
                        <a:t>Giving, sending Verbs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FF0080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80FF"/>
                          </a:solidFill>
                          <a:effectLst/>
                        </a:rPr>
                        <a:t>Receiving Verbs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80FF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8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~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한테 선물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을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하다</a:t>
                      </a:r>
                      <a:r>
                        <a:rPr kumimoji="0" lang="en-US" altLang="ko-KR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주다</a:t>
                      </a:r>
                      <a:endParaRPr kumimoji="0" lang="zh-CN" altLang="en-US" sz="20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~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한테서 선물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을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받다</a:t>
                      </a:r>
                      <a:endParaRPr kumimoji="0" lang="zh-CN" altLang="en-US" sz="20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96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~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한테 전화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하다</a:t>
                      </a:r>
                      <a:r>
                        <a:rPr kumimoji="0" lang="en-US" altLang="ko-KR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걸다</a:t>
                      </a:r>
                      <a:endParaRPr kumimoji="0" lang="zh-CN" altLang="en-US" sz="20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~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한테서 전화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받다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endParaRPr kumimoji="0" lang="en-US" altLang="ko-KR" sz="2000" u="none" strike="noStrike" cap="none" normalizeH="0" baseline="0" dirty="0">
                        <a:ln>
                          <a:noFill/>
                        </a:ln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          </a:t>
                      </a:r>
                      <a:r>
                        <a:rPr kumimoji="0" lang="ko-KR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전화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가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오다</a:t>
                      </a:r>
                      <a:endParaRPr kumimoji="0" lang="zh-CN" altLang="en-US" sz="20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~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한테 편지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쓰다</a:t>
                      </a:r>
                      <a:r>
                        <a:rPr kumimoji="0" lang="en-US" altLang="ko-KR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보내다</a:t>
                      </a:r>
                      <a:endParaRPr kumimoji="0" lang="zh-CN" altLang="en-US" sz="20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~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한테서 편지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받다</a:t>
                      </a:r>
                      <a:endParaRPr kumimoji="0" lang="en-US" altLang="ko-KR" sz="2000" b="0" u="none" strike="noStrike" cap="none" normalizeH="0" baseline="0" dirty="0">
                        <a:ln>
                          <a:noFill/>
                        </a:ln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ko-KR" altLang="en-US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           </a:t>
                      </a:r>
                      <a:r>
                        <a:rPr kumimoji="0" lang="en-US" altLang="ko-KR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편지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가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오다</a:t>
                      </a:r>
                      <a:endParaRPr kumimoji="0" lang="zh-CN" altLang="en-US" sz="20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831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~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한테 얘기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하다</a:t>
                      </a:r>
                      <a:endParaRPr kumimoji="0" lang="zh-CN" altLang="en-US" sz="2000" b="1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en-US" altLang="zh-CN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~ 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한테서 얘기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(</a:t>
                      </a:r>
                      <a:r>
                        <a:rPr kumimoji="0" lang="ko-KR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를</a:t>
                      </a:r>
                      <a:r>
                        <a:rPr kumimoji="0" lang="en-US" altLang="ko-KR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) </a:t>
                      </a:r>
                      <a:r>
                        <a:rPr kumimoji="0" lang="ko-KR" altLang="en-US" sz="2000" b="1" u="sng" strike="noStrike" cap="none" normalizeH="0" baseline="0" dirty="0">
                          <a:ln>
                            <a:noFill/>
                          </a:ln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듣다</a:t>
                      </a:r>
                      <a:endParaRPr kumimoji="0" lang="zh-CN" altLang="en-US" sz="20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모서리가 둥근 사각형 설명선 3"/>
          <p:cNvSpPr/>
          <p:nvPr/>
        </p:nvSpPr>
        <p:spPr>
          <a:xfrm>
            <a:off x="1136211" y="1437193"/>
            <a:ext cx="1866481" cy="572686"/>
          </a:xfrm>
          <a:prstGeom prst="wedgeRoundRectCallout">
            <a:avLst>
              <a:gd name="adj1" fmla="val 43314"/>
              <a:gd name="adj2" fmla="val 9349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rgbClr val="000000"/>
                </a:solidFill>
              </a:rPr>
              <a:t>person </a:t>
            </a:r>
            <a:r>
              <a:rPr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endParaRPr lang="zh-CN" altLang="en-US" sz="24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모서리가 둥근 사각형 설명선 4"/>
          <p:cNvSpPr/>
          <p:nvPr/>
        </p:nvSpPr>
        <p:spPr>
          <a:xfrm>
            <a:off x="5981822" y="1437193"/>
            <a:ext cx="2140550" cy="572686"/>
          </a:xfrm>
          <a:prstGeom prst="wedgeRoundRectCallout">
            <a:avLst>
              <a:gd name="adj1" fmla="val 2791"/>
              <a:gd name="adj2" fmla="val 8960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tx1"/>
                </a:solidFill>
              </a:rPr>
              <a:t>person </a:t>
            </a:r>
            <a:r>
              <a:rPr lang="ko-KR" altLang="en-US" sz="24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endParaRPr lang="zh-CN" altLang="en-US" sz="24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Picture 6" descr="선물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40" y="2663480"/>
            <a:ext cx="1682475" cy="801980"/>
          </a:xfrm>
          <a:prstGeom prst="rect">
            <a:avLst/>
          </a:prstGeom>
        </p:spPr>
      </p:pic>
      <p:pic>
        <p:nvPicPr>
          <p:cNvPr id="8" name="Picture 7" descr="전화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833" y="3596328"/>
            <a:ext cx="481792" cy="932501"/>
          </a:xfrm>
          <a:prstGeom prst="rect">
            <a:avLst/>
          </a:prstGeom>
        </p:spPr>
      </p:pic>
      <p:pic>
        <p:nvPicPr>
          <p:cNvPr id="28" name="Picture 27" descr="편지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871" y="4645810"/>
            <a:ext cx="1113098" cy="878304"/>
          </a:xfrm>
          <a:prstGeom prst="rect">
            <a:avLst/>
          </a:prstGeom>
        </p:spPr>
      </p:pic>
      <p:pic>
        <p:nvPicPr>
          <p:cNvPr id="29" name="Picture 28" descr="대화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68" b="13326"/>
          <a:stretch/>
        </p:blipFill>
        <p:spPr>
          <a:xfrm>
            <a:off x="3727346" y="5524114"/>
            <a:ext cx="1928094" cy="12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9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79932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/>
                        <a:t>Expressing goal or source:  N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한테</a:t>
                      </a:r>
                      <a:r>
                        <a:rPr lang="en-US" altLang="ko-KR" sz="2600" b="1" dirty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께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600" b="1" dirty="0"/>
                        <a:t>vs. N</a:t>
                      </a:r>
                      <a:r>
                        <a:rPr lang="ko-KR" altLang="en-US" sz="2600" b="1" dirty="0">
                          <a:solidFill>
                            <a:srgbClr val="0080FF"/>
                          </a:solidFill>
                        </a:rPr>
                        <a:t>한테서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Notched Right Arrow 11"/>
          <p:cNvSpPr/>
          <p:nvPr/>
        </p:nvSpPr>
        <p:spPr>
          <a:xfrm>
            <a:off x="2051720" y="1844824"/>
            <a:ext cx="797849" cy="720081"/>
          </a:xfrm>
          <a:prstGeom prst="notchedRightArrow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Notched Right Arrow 20"/>
          <p:cNvSpPr/>
          <p:nvPr/>
        </p:nvSpPr>
        <p:spPr>
          <a:xfrm>
            <a:off x="2051720" y="4610745"/>
            <a:ext cx="864096" cy="720080"/>
          </a:xfrm>
          <a:prstGeom prst="notchedRightArrow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220072" y="1628800"/>
            <a:ext cx="2952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제임스가 유미</a:t>
            </a:r>
            <a:r>
              <a:rPr lang="ko-KR" altLang="ko-KR" sz="2400" u="sng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u="sng" dirty="0">
                <a:latin typeface="나눔고딕"/>
                <a:ea typeface="나눔고딕"/>
                <a:cs typeface="나눔고딕"/>
              </a:rPr>
              <a:t>       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400" dirty="0">
                <a:latin typeface="나눔고딕"/>
                <a:ea typeface="나눔고딕"/>
                <a:cs typeface="나눔고딕"/>
              </a:rPr>
            </a:b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전화를 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95119" y="4255867"/>
            <a:ext cx="2952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마이클이 제니</a:t>
            </a:r>
            <a:r>
              <a:rPr lang="ko-KR" altLang="ko-KR" sz="2400" u="sng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u="sng" dirty="0">
                <a:latin typeface="나눔고딕"/>
                <a:ea typeface="나눔고딕"/>
                <a:cs typeface="나눔고딕"/>
              </a:rPr>
              <a:t>       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400" dirty="0">
                <a:latin typeface="나눔고딕"/>
                <a:ea typeface="나눔고딕"/>
                <a:cs typeface="나눔고딕"/>
              </a:rPr>
            </a:b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이메일을 보내요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92280" y="1556792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67327" y="4183859"/>
            <a:ext cx="763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3568" y="3284984"/>
            <a:ext cx="83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/>
                <a:ea typeface="나눔고딕"/>
                <a:cs typeface="나눔고딕"/>
              </a:rPr>
              <a:t>제임스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35896" y="3279472"/>
            <a:ext cx="61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고딕"/>
                <a:ea typeface="나눔고딕"/>
                <a:cs typeface="나눔고딕"/>
              </a:rPr>
              <a:t>유미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3568" y="570909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/>
                <a:ea typeface="나눔고딕"/>
                <a:cs typeface="나눔고딕"/>
              </a:rPr>
              <a:t>마이클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35896" y="5709095"/>
            <a:ext cx="61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/>
                <a:ea typeface="나눔고딕"/>
                <a:cs typeface="나눔고딕"/>
              </a:rPr>
              <a:t>제니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20072" y="2564905"/>
            <a:ext cx="2952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유미가 제임스</a:t>
            </a:r>
            <a:r>
              <a:rPr lang="ko-KR" altLang="ko-KR" sz="2400" u="sng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u="sng" dirty="0">
                <a:latin typeface="나눔고딕"/>
                <a:ea typeface="나눔고딕"/>
                <a:cs typeface="나눔고딕"/>
              </a:rPr>
              <a:t>       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400" dirty="0">
                <a:latin typeface="나눔고딕"/>
                <a:ea typeface="나눔고딕"/>
                <a:cs typeface="나눔고딕"/>
              </a:rPr>
            </a:b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전화를 받아요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020272" y="2492897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endParaRPr lang="en-US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95119" y="5247430"/>
            <a:ext cx="2952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제니가 마이클</a:t>
            </a:r>
            <a:r>
              <a:rPr lang="ko-KR" altLang="ko-KR" sz="2400" u="sng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u="sng" dirty="0">
                <a:latin typeface="나눔고딕"/>
                <a:ea typeface="나눔고딕"/>
                <a:cs typeface="나눔고딕"/>
              </a:rPr>
              <a:t>       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400" dirty="0">
                <a:latin typeface="나눔고딕"/>
                <a:ea typeface="나눔고딕"/>
                <a:cs typeface="나눔고딕"/>
              </a:rPr>
            </a:b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이메일을 받아요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95319" y="5175422"/>
            <a:ext cx="1052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endParaRPr lang="en-US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전화하다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2" y="1493661"/>
            <a:ext cx="1216746" cy="1719315"/>
          </a:xfrm>
          <a:prstGeom prst="rect">
            <a:avLst/>
          </a:prstGeom>
        </p:spPr>
      </p:pic>
      <p:pic>
        <p:nvPicPr>
          <p:cNvPr id="3" name="Picture 2" descr="전화하다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716" y="1523515"/>
            <a:ext cx="1685300" cy="1650730"/>
          </a:xfrm>
          <a:prstGeom prst="rect">
            <a:avLst/>
          </a:prstGeom>
        </p:spPr>
      </p:pic>
      <p:pic>
        <p:nvPicPr>
          <p:cNvPr id="5" name="Picture 4" descr="이메일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4" y="4141468"/>
            <a:ext cx="1753947" cy="1630697"/>
          </a:xfrm>
          <a:prstGeom prst="rect">
            <a:avLst/>
          </a:prstGeom>
        </p:spPr>
      </p:pic>
      <p:pic>
        <p:nvPicPr>
          <p:cNvPr id="7" name="Picture 6" descr="이메일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21" y="4183859"/>
            <a:ext cx="2046900" cy="13436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61379" y="6607056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http://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49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1" grpId="0"/>
      <p:bldP spid="32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130491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/>
                        <a:t>Expressing goal or source: </a:t>
                      </a:r>
                      <a:r>
                        <a:rPr lang="ko-KR" altLang="en-US" sz="2600" b="1" dirty="0"/>
                        <a:t> </a:t>
                      </a:r>
                      <a:r>
                        <a:rPr lang="en-US" altLang="ko-KR" sz="2600" b="1" dirty="0"/>
                        <a:t>Place 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에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600" b="1" dirty="0"/>
                        <a:t>vs. Place</a:t>
                      </a:r>
                      <a:r>
                        <a:rPr lang="en-US" altLang="ko-KR" sz="2600" b="1" baseline="0" dirty="0"/>
                        <a:t> </a:t>
                      </a:r>
                      <a:r>
                        <a:rPr lang="ko-KR" altLang="en-US" sz="2600" b="1" baseline="0" dirty="0">
                          <a:solidFill>
                            <a:srgbClr val="0080FF"/>
                          </a:solidFill>
                        </a:rPr>
                        <a:t>에</a:t>
                      </a:r>
                      <a:r>
                        <a:rPr lang="ko-KR" altLang="en-US" sz="2600" b="1" dirty="0">
                          <a:solidFill>
                            <a:srgbClr val="0080FF"/>
                          </a:solidFill>
                        </a:rPr>
                        <a:t>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13891"/>
              </p:ext>
            </p:extLst>
          </p:nvPr>
        </p:nvGraphicFramePr>
        <p:xfrm>
          <a:off x="757114" y="2630637"/>
          <a:ext cx="8208912" cy="40324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73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5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889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80"/>
                          </a:solidFill>
                          <a:effectLst/>
                        </a:rPr>
                        <a:t>to</a:t>
                      </a:r>
                      <a:r>
                        <a:rPr kumimoji="0" lang="en-US" altLang="zh-CN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 </a:t>
                      </a:r>
                      <a:r>
                        <a:rPr kumimoji="0" lang="en-US" altLang="zh-CN" sz="2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(a place)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80FF"/>
                          </a:solidFill>
                          <a:effectLst/>
                        </a:rPr>
                        <a:t>from</a:t>
                      </a:r>
                      <a:r>
                        <a:rPr kumimoji="0" lang="en-US" altLang="zh-CN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</a:rPr>
                        <a:t> </a:t>
                      </a:r>
                      <a:r>
                        <a:rPr kumimoji="0" lang="en-US" altLang="zh-CN" sz="2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(a place)</a:t>
                      </a:r>
                      <a:endParaRPr kumimoji="0" lang="zh-CN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342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마이클 씨</a:t>
                      </a:r>
                      <a: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,</a:t>
                      </a: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서울</a:t>
                      </a: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80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/>
                      </a:r>
                      <a:b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</a:b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며칠에 가요</a:t>
                      </a:r>
                      <a: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서울</a:t>
                      </a: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FF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에서</a:t>
                      </a: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/>
                      </a:r>
                      <a:b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</a:b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편지가 왔어요</a:t>
                      </a:r>
                      <a: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  <a:endParaRPr kumimoji="0" lang="zh-CN" altLang="en-US" sz="22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소피아 씨</a:t>
                      </a:r>
                      <a: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,</a:t>
                      </a: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집</a:t>
                      </a: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80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에</a:t>
                      </a: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 </a:t>
                      </a:r>
                      <a: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/>
                      </a:r>
                      <a:b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</a:br>
                      <a:r>
                        <a:rPr kumimoji="0" lang="ko-KR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전화 자주 하세요</a:t>
                      </a:r>
                      <a:r>
                        <a:rPr kumimoji="0" lang="en-US" altLang="ko-K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  <a:endParaRPr kumimoji="0" lang="zh-CN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ko-KR" altLang="en-US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마이클 씨</a:t>
                      </a:r>
                      <a:r>
                        <a:rPr kumimoji="0" lang="en-US" altLang="ko-KR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</a:t>
                      </a:r>
                      <a:r>
                        <a:rPr kumimoji="0" lang="ko-KR" altLang="en-US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집</a:t>
                      </a:r>
                      <a:r>
                        <a:rPr kumimoji="0" lang="ko-KR" altLang="en-US" sz="2200" u="none" strike="noStrike" cap="none" normalizeH="0" baseline="0" dirty="0">
                          <a:ln>
                            <a:noFill/>
                          </a:ln>
                          <a:solidFill>
                            <a:srgbClr val="0080FF"/>
                          </a:solidFill>
                          <a:effectLst/>
                        </a:rPr>
                        <a:t>에서</a:t>
                      </a:r>
                      <a:r>
                        <a:rPr kumimoji="0" lang="ko-KR" altLang="en-US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altLang="ko-KR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/>
                      </a:r>
                      <a:br>
                        <a:rPr kumimoji="0" lang="en-US" altLang="ko-KR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ko-KR" altLang="en-US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전화 왔어요</a:t>
                      </a:r>
                      <a:r>
                        <a:rPr kumimoji="0" lang="en-US" altLang="ko-KR" sz="2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kumimoji="0" lang="zh-CN" altLang="en-US" sz="2200" b="1" i="0" u="sng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5" name="모서리가 둥근 사각형 설명선 3"/>
          <p:cNvSpPr/>
          <p:nvPr/>
        </p:nvSpPr>
        <p:spPr>
          <a:xfrm>
            <a:off x="1045146" y="1554174"/>
            <a:ext cx="1795384" cy="566132"/>
          </a:xfrm>
          <a:prstGeom prst="wedgeRoundRectCallout">
            <a:avLst>
              <a:gd name="adj1" fmla="val -25773"/>
              <a:gd name="adj2" fmla="val 10413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rgbClr val="000000"/>
                </a:solidFill>
                <a:ea typeface="나눔고딕"/>
                <a:cs typeface="나눔고딕"/>
              </a:rPr>
              <a:t>place</a:t>
            </a:r>
            <a:r>
              <a:rPr lang="ko-KR" altLang="en-US" sz="24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</a:t>
            </a:r>
            <a:endParaRPr lang="zh-CN" altLang="en-US" sz="24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36" name="모서리가 둥근 사각형 설명선 4"/>
          <p:cNvSpPr/>
          <p:nvPr/>
        </p:nvSpPr>
        <p:spPr>
          <a:xfrm>
            <a:off x="5797674" y="1554174"/>
            <a:ext cx="1988720" cy="566132"/>
          </a:xfrm>
          <a:prstGeom prst="wedgeRoundRectCallout">
            <a:avLst>
              <a:gd name="adj1" fmla="val 7948"/>
              <a:gd name="adj2" fmla="val 9385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dirty="0">
                <a:solidFill>
                  <a:schemeClr val="tx1"/>
                </a:solidFill>
                <a:ea typeface="나눔고딕"/>
                <a:cs typeface="나눔고딕"/>
              </a:rPr>
              <a:t>place</a:t>
            </a:r>
            <a:r>
              <a:rPr lang="ko-KR" altLang="en-US" sz="2400" dirty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에서</a:t>
            </a:r>
            <a:endParaRPr lang="zh-CN" altLang="en-US" sz="2400" b="1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6" name="Picture 5" descr="집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781" y="5246461"/>
            <a:ext cx="1959161" cy="1416624"/>
          </a:xfrm>
          <a:prstGeom prst="rect">
            <a:avLst/>
          </a:prstGeom>
        </p:spPr>
      </p:pic>
      <p:pic>
        <p:nvPicPr>
          <p:cNvPr id="8" name="Picture 7" descr="서울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08" y="3473914"/>
            <a:ext cx="2163034" cy="14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4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635041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600" b="1" dirty="0"/>
                        <a:t>N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한테</a:t>
                      </a:r>
                      <a:r>
                        <a:rPr lang="en-US" altLang="ko-KR" sz="2600" b="1" dirty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께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600" b="1" dirty="0"/>
                        <a:t>N</a:t>
                      </a:r>
                      <a:r>
                        <a:rPr lang="ko-KR" altLang="en-US" sz="2600" b="1" dirty="0">
                          <a:solidFill>
                            <a:srgbClr val="0080FF"/>
                          </a:solidFill>
                        </a:rPr>
                        <a:t>한테서</a:t>
                      </a:r>
                      <a:r>
                        <a:rPr lang="en-US" altLang="ko-KR" sz="26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600" b="1" dirty="0"/>
                        <a:t>Place 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에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2600" b="1" dirty="0"/>
                        <a:t>Place</a:t>
                      </a:r>
                      <a:r>
                        <a:rPr lang="en-US" altLang="ko-KR" sz="2600" b="1" baseline="0" dirty="0"/>
                        <a:t> </a:t>
                      </a:r>
                      <a:r>
                        <a:rPr lang="ko-KR" altLang="en-US" sz="2600" b="1" baseline="0" dirty="0">
                          <a:solidFill>
                            <a:srgbClr val="0080FF"/>
                          </a:solidFill>
                        </a:rPr>
                        <a:t>에</a:t>
                      </a:r>
                      <a:r>
                        <a:rPr lang="ko-KR" altLang="en-US" sz="2600" b="1" dirty="0">
                          <a:solidFill>
                            <a:srgbClr val="0080FF"/>
                          </a:solidFill>
                        </a:rPr>
                        <a:t>서</a:t>
                      </a:r>
                      <a:endParaRPr lang="en-US" sz="2600" b="1" dirty="0">
                        <a:solidFill>
                          <a:srgbClr val="008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089769" y="2134855"/>
            <a:ext cx="7038975" cy="436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린다가 마이클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_____ 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전화했어요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저는 어제 한국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___ 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전화했어요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제니가 리사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_____ 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생일 선물을  줬어요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어제  친구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_______ 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전화왔어요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라디오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_____ 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뉴스를  들어요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폴은 부모님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___ 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편지를  써요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반 친구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_______ 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이메일이  왔어요</a:t>
            </a:r>
            <a:r>
              <a:rPr kumimoji="0" lang="en-US" altLang="ko-KR" sz="2800" dirty="0">
                <a:latin typeface="나눔고딕"/>
                <a:ea typeface="나눔고딕"/>
                <a:cs typeface="나눔고딕"/>
              </a:rPr>
              <a:t>.</a:t>
            </a:r>
            <a:r>
              <a:rPr kumimoji="0" lang="ko-KR" altLang="en-US" sz="2800" dirty="0">
                <a:latin typeface="나눔고딕"/>
                <a:ea typeface="나눔고딕"/>
                <a:cs typeface="나눔고딕"/>
              </a:rPr>
              <a:t> </a:t>
            </a:r>
            <a:endParaRPr kumimoji="0" lang="en-US" altLang="ko-KR" sz="28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466033" y="3358991"/>
            <a:ext cx="8597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817961" y="5951279"/>
            <a:ext cx="11972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3446699" y="5277658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250009" y="4007063"/>
            <a:ext cx="11972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666627" y="4612446"/>
            <a:ext cx="8597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에서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3826073" y="2710919"/>
            <a:ext cx="539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에</a:t>
            </a:r>
          </a:p>
        </p:txBody>
      </p:sp>
      <p:sp>
        <p:nvSpPr>
          <p:cNvPr id="16" name="액자 11"/>
          <p:cNvSpPr/>
          <p:nvPr/>
        </p:nvSpPr>
        <p:spPr>
          <a:xfrm>
            <a:off x="4644904" y="2139419"/>
            <a:ext cx="2071687" cy="571500"/>
          </a:xfrm>
          <a:prstGeom prst="fram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액자 12"/>
          <p:cNvSpPr/>
          <p:nvPr/>
        </p:nvSpPr>
        <p:spPr>
          <a:xfrm>
            <a:off x="4439394" y="2776205"/>
            <a:ext cx="2071687" cy="571500"/>
          </a:xfrm>
          <a:prstGeom prst="fram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액자 13"/>
          <p:cNvSpPr/>
          <p:nvPr/>
        </p:nvSpPr>
        <p:spPr>
          <a:xfrm>
            <a:off x="6346612" y="3396825"/>
            <a:ext cx="1285875" cy="571500"/>
          </a:xfrm>
          <a:prstGeom prst="fram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액자 14"/>
          <p:cNvSpPr/>
          <p:nvPr/>
        </p:nvSpPr>
        <p:spPr>
          <a:xfrm>
            <a:off x="4513113" y="4058086"/>
            <a:ext cx="2071687" cy="571500"/>
          </a:xfrm>
          <a:prstGeom prst="fram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액자 15"/>
          <p:cNvSpPr/>
          <p:nvPr/>
        </p:nvSpPr>
        <p:spPr>
          <a:xfrm>
            <a:off x="4801145" y="4706158"/>
            <a:ext cx="1285875" cy="571500"/>
          </a:xfrm>
          <a:prstGeom prst="fram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액자 16"/>
          <p:cNvSpPr/>
          <p:nvPr/>
        </p:nvSpPr>
        <p:spPr>
          <a:xfrm>
            <a:off x="5158332" y="5303207"/>
            <a:ext cx="928688" cy="571500"/>
          </a:xfrm>
          <a:prstGeom prst="fram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액자 17"/>
          <p:cNvSpPr/>
          <p:nvPr/>
        </p:nvSpPr>
        <p:spPr>
          <a:xfrm>
            <a:off x="5626273" y="5951279"/>
            <a:ext cx="1285875" cy="571500"/>
          </a:xfrm>
          <a:prstGeom prst="frame">
            <a:avLst/>
          </a:prstGeom>
          <a:solidFill>
            <a:srgbClr val="CC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78110" y="6078011"/>
            <a:ext cx="230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 친구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 classmate</a:t>
            </a:r>
            <a:endParaRPr lang="en-US" dirty="0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3762374" y="2084601"/>
            <a:ext cx="8597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42149" y="1408929"/>
            <a:ext cx="50055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Fill in the blanks with the proper particles.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089769" y="1390673"/>
            <a:ext cx="6847006" cy="503961"/>
          </a:xfrm>
          <a:prstGeom prst="roundRect">
            <a:avLst/>
          </a:prstGeom>
          <a:noFill/>
          <a:ln w="19050" cmpd="sng">
            <a:solidFill>
              <a:srgbClr val="9D3FB4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이메일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851" y="5301206"/>
            <a:ext cx="1760270" cy="1155459"/>
          </a:xfrm>
          <a:prstGeom prst="rect">
            <a:avLst/>
          </a:prstGeom>
        </p:spPr>
      </p:pic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876700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/>
                        <a:t>N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한테</a:t>
                      </a:r>
                      <a:r>
                        <a:rPr lang="ko-KR" altLang="en-US" sz="2600" b="1" dirty="0">
                          <a:solidFill>
                            <a:srgbClr val="8000FF"/>
                          </a:solidFill>
                        </a:rPr>
                        <a:t>도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600" b="1" dirty="0"/>
                        <a:t>vs. N</a:t>
                      </a:r>
                      <a:r>
                        <a:rPr lang="ko-KR" altLang="en-US" sz="2600" b="1" dirty="0">
                          <a:solidFill>
                            <a:srgbClr val="0080FF"/>
                          </a:solidFill>
                        </a:rPr>
                        <a:t>한테서</a:t>
                      </a:r>
                      <a:r>
                        <a:rPr lang="ko-KR" altLang="en-US" sz="2600" b="1" dirty="0">
                          <a:solidFill>
                            <a:srgbClr val="8000FF"/>
                          </a:solidFill>
                        </a:rPr>
                        <a:t>도</a:t>
                      </a:r>
                      <a:endParaRPr lang="en-US" sz="2600" b="1" dirty="0">
                        <a:solidFill>
                          <a:srgbClr val="800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45249" y="2101948"/>
            <a:ext cx="2448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어제 제임스</a:t>
            </a:r>
            <a:r>
              <a:rPr lang="ko-KR" altLang="en-US" sz="22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전화했어요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90789" y="2109713"/>
            <a:ext cx="23752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그리고 유미</a:t>
            </a:r>
            <a:r>
              <a:rPr lang="ko-KR" altLang="en-US" sz="22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r>
              <a:rPr lang="ko-KR" altLang="en-US" sz="2200" b="1" dirty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도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전화했어요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0" name="Notched Right Arrow 29"/>
          <p:cNvSpPr/>
          <p:nvPr/>
        </p:nvSpPr>
        <p:spPr>
          <a:xfrm rot="11106156">
            <a:off x="2442070" y="2889935"/>
            <a:ext cx="864096" cy="720080"/>
          </a:xfrm>
          <a:prstGeom prst="notchedRightArrow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66FF"/>
              </a:solidFill>
            </a:endParaRPr>
          </a:p>
        </p:txBody>
      </p:sp>
      <p:sp>
        <p:nvSpPr>
          <p:cNvPr id="31" name="Notched Right Arrow 30"/>
          <p:cNvSpPr/>
          <p:nvPr/>
        </p:nvSpPr>
        <p:spPr>
          <a:xfrm rot="21224511">
            <a:off x="5616786" y="2825879"/>
            <a:ext cx="864096" cy="720080"/>
          </a:xfrm>
          <a:prstGeom prst="notchedRightArrow">
            <a:avLst/>
          </a:prstGeom>
          <a:solidFill>
            <a:srgbClr val="66FFC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Notched Right Arrow 33"/>
          <p:cNvSpPr/>
          <p:nvPr/>
        </p:nvSpPr>
        <p:spPr>
          <a:xfrm rot="11106156">
            <a:off x="5826445" y="5338207"/>
            <a:ext cx="864096" cy="720080"/>
          </a:xfrm>
          <a:prstGeom prst="notch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Notched Right Arrow 34"/>
          <p:cNvSpPr/>
          <p:nvPr/>
        </p:nvSpPr>
        <p:spPr>
          <a:xfrm rot="21224511">
            <a:off x="2592450" y="5346159"/>
            <a:ext cx="864096" cy="720080"/>
          </a:xfrm>
          <a:prstGeom prst="notched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39552" y="4463671"/>
            <a:ext cx="2520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마이클</a:t>
            </a:r>
            <a:r>
              <a:rPr lang="ko-KR" altLang="en-US" sz="22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200" dirty="0">
                <a:latin typeface="나눔고딕"/>
                <a:ea typeface="나눔고딕"/>
                <a:cs typeface="나눔고딕"/>
              </a:rPr>
            </a:b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이메일이 왔어요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20851" y="4389631"/>
            <a:ext cx="20882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그리고 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200" dirty="0">
                <a:latin typeface="나눔고딕"/>
                <a:ea typeface="나눔고딕"/>
                <a:cs typeface="나눔고딕"/>
              </a:rPr>
            </a:b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제니</a:t>
            </a:r>
            <a:r>
              <a:rPr lang="ko-KR" altLang="en-US" sz="22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r>
              <a:rPr lang="ko-KR" altLang="en-US" sz="2200" b="1" dirty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도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/>
            </a:r>
            <a:br>
              <a:rPr lang="en-US" altLang="ko-KR" sz="2200" dirty="0">
                <a:latin typeface="나눔고딕"/>
                <a:ea typeface="나눔고딕"/>
                <a:cs typeface="나눔고딕"/>
              </a:rPr>
            </a:b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왔어요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40" name="Picture 39" descr="전화하다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79" y="2871389"/>
            <a:ext cx="1018400" cy="1439044"/>
          </a:xfrm>
          <a:prstGeom prst="rect">
            <a:avLst/>
          </a:prstGeom>
        </p:spPr>
      </p:pic>
      <p:pic>
        <p:nvPicPr>
          <p:cNvPr id="41" name="Picture 40" descr="전화하다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93" y="2957001"/>
            <a:ext cx="1309085" cy="1282232"/>
          </a:xfrm>
          <a:prstGeom prst="rect">
            <a:avLst/>
          </a:prstGeom>
        </p:spPr>
      </p:pic>
      <p:pic>
        <p:nvPicPr>
          <p:cNvPr id="42" name="Picture 41" descr="이메일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4" y="5279137"/>
            <a:ext cx="1407265" cy="1308376"/>
          </a:xfrm>
          <a:prstGeom prst="rect">
            <a:avLst/>
          </a:prstGeom>
        </p:spPr>
      </p:pic>
      <p:pic>
        <p:nvPicPr>
          <p:cNvPr id="44" name="Picture 43" descr="전화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23" y="2780926"/>
            <a:ext cx="632471" cy="1224137"/>
          </a:xfrm>
          <a:prstGeom prst="rect">
            <a:avLst/>
          </a:prstGeom>
        </p:spPr>
      </p:pic>
      <p:pic>
        <p:nvPicPr>
          <p:cNvPr id="2" name="Picture 1" descr="이메일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79" y="4943629"/>
            <a:ext cx="1342926" cy="13429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249" y="1442089"/>
            <a:ext cx="84382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ea typeface="나눔고딕"/>
                <a:cs typeface="나눔고딕"/>
              </a:rPr>
              <a:t>The particle </a:t>
            </a:r>
            <a:r>
              <a:rPr lang="ko-KR" altLang="en-US" sz="2200" dirty="0">
                <a:ea typeface="나눔고딕"/>
                <a:cs typeface="나눔고딕"/>
              </a:rPr>
              <a:t>도 </a:t>
            </a:r>
            <a:r>
              <a:rPr lang="en-US" altLang="ko-KR" sz="2200" dirty="0">
                <a:ea typeface="나눔고딕"/>
                <a:cs typeface="나눔고딕"/>
              </a:rPr>
              <a:t>can be added after </a:t>
            </a:r>
            <a:r>
              <a:rPr lang="ko-KR" altLang="en-US" sz="2200" dirty="0">
                <a:ea typeface="나눔고딕"/>
                <a:cs typeface="나눔고딕"/>
              </a:rPr>
              <a:t>한테 </a:t>
            </a:r>
            <a:r>
              <a:rPr lang="en-US" altLang="ko-KR" sz="2200" dirty="0">
                <a:ea typeface="나눔고딕"/>
                <a:cs typeface="나눔고딕"/>
              </a:rPr>
              <a:t>or </a:t>
            </a:r>
            <a:r>
              <a:rPr lang="ko-KR" altLang="en-US" sz="2200" dirty="0">
                <a:ea typeface="나눔고딕"/>
                <a:cs typeface="나눔고딕"/>
              </a:rPr>
              <a:t>한테서 </a:t>
            </a:r>
            <a:r>
              <a:rPr lang="en-US" altLang="ko-KR" sz="2200" dirty="0">
                <a:ea typeface="나눔고딕"/>
                <a:cs typeface="나눔고딕"/>
              </a:rPr>
              <a:t>to indicate ‘also, too’.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8667" y="1442089"/>
            <a:ext cx="8470416" cy="503961"/>
          </a:xfrm>
          <a:prstGeom prst="roundRect">
            <a:avLst/>
          </a:prstGeom>
          <a:noFill/>
          <a:ln w="19050" cmpd="sng">
            <a:solidFill>
              <a:srgbClr val="9D3FB4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061379" y="6611779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http://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20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animBg="1"/>
      <p:bldP spid="34" grpId="0" animBg="1"/>
      <p:bldP spid="35" grpId="0" animBg="1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616618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latin typeface="+mn-lt"/>
                          <a:cs typeface="Arial Black"/>
                        </a:rPr>
                        <a:t>                          </a:t>
                      </a:r>
                      <a:r>
                        <a:rPr lang="en-US" altLang="ko-KR" sz="3200" b="1" dirty="0">
                          <a:latin typeface="+mn-lt"/>
                          <a:cs typeface="Arial Black"/>
                        </a:rPr>
                        <a:t>Interview your classmates</a:t>
                      </a:r>
                      <a:endParaRPr lang="en-US" sz="32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6566" y="1814286"/>
            <a:ext cx="6834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Ask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people in the classroom what they got for last Christmas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2858" y="2348330"/>
            <a:ext cx="8406710" cy="1277559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4532" y="1441524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반 친구 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3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명에게 크리스마스에 뭘 받았는지 물어보세요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6044" y="2397949"/>
            <a:ext cx="7142505" cy="994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300" dirty="0">
                <a:latin typeface="나눔고딕"/>
                <a:ea typeface="나눔고딕"/>
                <a:cs typeface="나눔고딕"/>
              </a:rPr>
              <a:t>A: </a:t>
            </a:r>
            <a:r>
              <a:rPr lang="ko-KR" altLang="en-US" sz="2300" dirty="0">
                <a:latin typeface="나눔고딕"/>
                <a:ea typeface="나눔고딕"/>
                <a:cs typeface="나눔고딕"/>
              </a:rPr>
              <a:t>작년 크리스마스에 누구한테서 무슨 선물 받았어요</a:t>
            </a:r>
            <a:r>
              <a:rPr lang="en-US" altLang="ko-KR" sz="23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sz="2300" dirty="0">
                <a:latin typeface="나눔고딕"/>
                <a:ea typeface="나눔고딕"/>
                <a:cs typeface="나눔고딕"/>
              </a:rPr>
              <a:t>B:</a:t>
            </a:r>
            <a:r>
              <a:rPr lang="ko-KR" altLang="en-US" sz="23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300" b="1" dirty="0">
                <a:latin typeface="나눔고딕"/>
                <a:ea typeface="나눔고딕"/>
                <a:cs typeface="나눔고딕"/>
              </a:rPr>
              <a:t>동생</a:t>
            </a:r>
            <a:r>
              <a:rPr lang="ko-KR" altLang="en-US" sz="23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한테서</a:t>
            </a:r>
            <a:r>
              <a:rPr lang="ko-KR" altLang="en-US" sz="23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300" b="1" dirty="0">
                <a:latin typeface="나눔고딕"/>
                <a:ea typeface="나눔고딕"/>
                <a:cs typeface="나눔고딕"/>
              </a:rPr>
              <a:t>책</a:t>
            </a:r>
            <a:r>
              <a:rPr lang="ko-KR" altLang="en-US" sz="2300" dirty="0">
                <a:latin typeface="나눔고딕"/>
                <a:ea typeface="나눔고딕"/>
                <a:cs typeface="나눔고딕"/>
              </a:rPr>
              <a:t>을 받았어요</a:t>
            </a:r>
            <a:r>
              <a:rPr lang="en-US" altLang="ko-KR" sz="2300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3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300" dirty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3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300" b="1" dirty="0">
                <a:latin typeface="나눔고딕"/>
                <a:ea typeface="나눔고딕"/>
                <a:cs typeface="나눔고딕"/>
              </a:rPr>
              <a:t>할머니</a:t>
            </a:r>
            <a:r>
              <a:rPr lang="ko-KR" altLang="en-US" sz="23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께</a:t>
            </a:r>
            <a:r>
              <a:rPr lang="ko-KR" altLang="en-US" sz="23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300" b="1" dirty="0">
                <a:latin typeface="나눔고딕"/>
                <a:ea typeface="나눔고딕"/>
                <a:cs typeface="나눔고딕"/>
              </a:rPr>
              <a:t>돈</a:t>
            </a:r>
            <a:r>
              <a:rPr lang="ko-KR" altLang="en-US" sz="2300" dirty="0">
                <a:latin typeface="나눔고딕"/>
                <a:ea typeface="나눔고딕"/>
                <a:cs typeface="나눔고딕"/>
              </a:rPr>
              <a:t>을 받았어요</a:t>
            </a:r>
            <a:r>
              <a:rPr lang="en-US" altLang="ko-KR" sz="2300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62858" y="5139167"/>
            <a:ext cx="8406710" cy="1277559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6044" y="5188786"/>
            <a:ext cx="6683285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dirty="0">
                <a:latin typeface="나눔고딕"/>
                <a:ea typeface="나눔고딕"/>
                <a:cs typeface="나눔고딕"/>
              </a:rPr>
              <a:t>A: 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크리스마스에 누구한테 어떤 선물을 줄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나눔고딕"/>
                <a:ea typeface="나눔고딕"/>
                <a:cs typeface="나눔고딕"/>
              </a:rPr>
              <a:t>B: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언니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b="1" dirty="0">
                <a:latin typeface="나눔고딕"/>
                <a:ea typeface="나눔고딕"/>
                <a:cs typeface="나눔고딕"/>
              </a:rPr>
              <a:t>책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을 줄 거예요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5075" y="4654319"/>
            <a:ext cx="7387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Ask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people in the classroom what they will give for Christmas gift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7217" y="4223991"/>
            <a:ext cx="75171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반 친구 </a:t>
            </a:r>
            <a:r>
              <a:rPr lang="ko-KR" altLang="ko-KR" sz="2200" dirty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명에게 크리스마스에 어떤 선물을 줄지 물어보세요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9" name="Picture 8" descr="산타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329" y="4863337"/>
            <a:ext cx="1329030" cy="19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8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8146043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/>
                        <a:t>The noun-modifying form  [</a:t>
                      </a:r>
                      <a:r>
                        <a:rPr lang="en-US" altLang="ko-KR" sz="3000" b="1" dirty="0" err="1"/>
                        <a:t>Adj</a:t>
                      </a:r>
                      <a:r>
                        <a:rPr lang="en-US" altLang="ko-KR" sz="3000" b="1" dirty="0"/>
                        <a:t>~</a:t>
                      </a:r>
                      <a:r>
                        <a:rPr lang="en-US" altLang="ko-KR" sz="3000" b="1" dirty="0">
                          <a:solidFill>
                            <a:srgbClr val="FF0080"/>
                          </a:solidFill>
                        </a:rPr>
                        <a:t>(</a:t>
                      </a:r>
                      <a:r>
                        <a:rPr lang="ko-KR" altLang="en-US" sz="3000" b="1" dirty="0">
                          <a:solidFill>
                            <a:srgbClr val="FF0080"/>
                          </a:solidFill>
                        </a:rPr>
                        <a:t>으</a:t>
                      </a:r>
                      <a:r>
                        <a:rPr lang="en-US" altLang="ko-KR" sz="3000" b="1" dirty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3000" b="1" dirty="0">
                          <a:solidFill>
                            <a:srgbClr val="FF0080"/>
                          </a:solidFill>
                        </a:rPr>
                        <a:t>ㄴ</a:t>
                      </a:r>
                      <a:r>
                        <a:rPr lang="en-US" altLang="ko-KR" sz="3000" b="1" dirty="0"/>
                        <a:t>]+</a:t>
                      </a:r>
                      <a:r>
                        <a:rPr lang="en-US" altLang="ko-KR" sz="3000" b="1" dirty="0">
                          <a:solidFill>
                            <a:srgbClr val="8000FF"/>
                          </a:solidFill>
                        </a:rPr>
                        <a:t>N</a:t>
                      </a:r>
                      <a:endParaRPr lang="en-US" sz="3000" b="1" dirty="0">
                        <a:solidFill>
                          <a:srgbClr val="800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 descr="ᄎ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280" y="1648780"/>
            <a:ext cx="3870014" cy="1330317"/>
          </a:xfrm>
          <a:prstGeom prst="rect">
            <a:avLst/>
          </a:prstGeom>
        </p:spPr>
      </p:pic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454394" y="4461620"/>
            <a:ext cx="20213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rgbClr val="FF0080"/>
                </a:solidFill>
              </a:rPr>
              <a:t>modifier</a:t>
            </a:r>
            <a:r>
              <a:rPr lang="en-US" altLang="ko-KR" sz="2200" dirty="0"/>
              <a:t> +</a:t>
            </a:r>
            <a:r>
              <a:rPr lang="ko-KR" altLang="en-US" sz="2200" dirty="0"/>
              <a:t> </a:t>
            </a:r>
            <a:r>
              <a:rPr lang="en-US" altLang="ko-KR" sz="2200" dirty="0">
                <a:solidFill>
                  <a:srgbClr val="8000FF"/>
                </a:solidFill>
              </a:rPr>
              <a:t>noun</a:t>
            </a:r>
            <a:endParaRPr lang="ko-KR" altLang="en-US" sz="2200" dirty="0">
              <a:solidFill>
                <a:srgbClr val="8000FF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3297744" y="4892507"/>
            <a:ext cx="2295525" cy="9048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kumimoji="0" lang="ko-KR" altLang="en-US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좋은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        </a:t>
            </a:r>
            <a:r>
              <a:rPr kumimoji="0" lang="ko-KR" altLang="en-US" sz="2400" dirty="0">
                <a:solidFill>
                  <a:srgbClr val="8000FF"/>
                </a:solidFill>
                <a:latin typeface="+mn-lt"/>
                <a:ea typeface="나눔고딕"/>
                <a:cs typeface="나눔고딕"/>
              </a:rPr>
              <a:t>차</a:t>
            </a:r>
            <a:endParaRPr kumimoji="0" lang="en-US" altLang="ko-KR" sz="2400" dirty="0">
              <a:solidFill>
                <a:srgbClr val="8000FF"/>
              </a:solidFill>
              <a:latin typeface="+mn-lt"/>
              <a:ea typeface="나눔고딕"/>
              <a:cs typeface="나눔고딕"/>
            </a:endParaRPr>
          </a:p>
          <a:p>
            <a:pPr algn="ctr">
              <a:spcBef>
                <a:spcPct val="20000"/>
              </a:spcBef>
            </a:pPr>
            <a:r>
              <a:rPr kumimoji="0" lang="ko-KR" altLang="en-US" sz="2400" dirty="0">
                <a:solidFill>
                  <a:srgbClr val="FF5050"/>
                </a:solidFill>
                <a:latin typeface="+mn-lt"/>
                <a:ea typeface="나눔고딕"/>
                <a:cs typeface="나눔고딕"/>
              </a:rPr>
              <a:t> </a:t>
            </a:r>
            <a:r>
              <a:rPr kumimoji="0" lang="en-US" altLang="ko-KR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nice 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         </a:t>
            </a:r>
            <a:r>
              <a:rPr kumimoji="0" lang="en-US" altLang="ko-KR" sz="2400" dirty="0">
                <a:solidFill>
                  <a:srgbClr val="8000FF"/>
                </a:solidFill>
                <a:latin typeface="+mn-lt"/>
                <a:ea typeface="나눔고딕"/>
                <a:cs typeface="나눔고딕"/>
              </a:rPr>
              <a:t>car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 </a:t>
            </a:r>
            <a:endParaRPr kumimoji="0" lang="ko-KR" altLang="en-US" sz="2400" dirty="0">
              <a:latin typeface="+mn-lt"/>
              <a:ea typeface="나눔고딕"/>
              <a:cs typeface="나눔고딕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271257" y="3350528"/>
            <a:ext cx="2327275" cy="9417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>
              <a:spcBef>
                <a:spcPct val="30000"/>
              </a:spcBef>
            </a:pP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The </a:t>
            </a:r>
            <a:r>
              <a:rPr kumimoji="0" lang="en-US" altLang="ko-KR" sz="2400" dirty="0">
                <a:solidFill>
                  <a:srgbClr val="8000FF"/>
                </a:solidFill>
                <a:latin typeface="+mn-lt"/>
                <a:ea typeface="나눔고딕"/>
                <a:cs typeface="나눔고딕"/>
              </a:rPr>
              <a:t>car 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is </a:t>
            </a:r>
            <a:r>
              <a:rPr kumimoji="0" lang="en-US" altLang="ko-KR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nice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.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 </a:t>
            </a:r>
          </a:p>
          <a:p>
            <a:pPr algn="ctr">
              <a:spcBef>
                <a:spcPct val="30000"/>
              </a:spcBef>
            </a:pPr>
            <a:r>
              <a:rPr kumimoji="0" lang="ko-KR" altLang="en-US" sz="2400" dirty="0">
                <a:solidFill>
                  <a:srgbClr val="8000FF"/>
                </a:solidFill>
                <a:latin typeface="+mn-lt"/>
                <a:ea typeface="나눔고딕"/>
                <a:cs typeface="나눔고딕"/>
              </a:rPr>
              <a:t>차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가</a:t>
            </a:r>
            <a:r>
              <a:rPr kumimoji="0" lang="ko-KR" altLang="en-US" sz="2400" dirty="0">
                <a:solidFill>
                  <a:srgbClr val="3333FF"/>
                </a:solidFill>
                <a:latin typeface="+mn-lt"/>
                <a:ea typeface="나눔고딕"/>
                <a:cs typeface="나눔고딕"/>
              </a:rPr>
              <a:t>  </a:t>
            </a:r>
            <a:r>
              <a:rPr kumimoji="0" lang="ko-KR" altLang="en-US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좋아요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.</a:t>
            </a:r>
            <a:endParaRPr kumimoji="0" lang="en-US" altLang="ko-KR" sz="2400" dirty="0">
              <a:latin typeface="+mn-lt"/>
              <a:ea typeface="나눔고딕"/>
              <a:cs typeface="나눔고딕"/>
            </a:endParaRPr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5720770" y="4941874"/>
            <a:ext cx="2876550" cy="663575"/>
          </a:xfrm>
          <a:prstGeom prst="leftArrowCallout">
            <a:avLst>
              <a:gd name="adj1" fmla="val 24880"/>
              <a:gd name="adj2" fmla="val 33491"/>
              <a:gd name="adj3" fmla="val 57157"/>
              <a:gd name="adj4" fmla="val 6624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4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-다 +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394085" y="3520126"/>
            <a:ext cx="2785097" cy="590550"/>
          </a:xfrm>
          <a:prstGeom prst="rightArrowCallout">
            <a:avLst>
              <a:gd name="adj1" fmla="val 24731"/>
              <a:gd name="adj2" fmla="val 35213"/>
              <a:gd name="adj3" fmla="val 70327"/>
              <a:gd name="adj4" fmla="val 6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-다 +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아요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95186" y="6001249"/>
            <a:ext cx="7018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rgbClr val="FF0080"/>
                </a:solidFill>
              </a:rPr>
              <a:t>~(</a:t>
            </a:r>
            <a:r>
              <a:rPr lang="ko-KR" altLang="en-US" sz="2200" b="1" dirty="0">
                <a:solidFill>
                  <a:srgbClr val="FF0080"/>
                </a:solidFill>
              </a:rPr>
              <a:t>으</a:t>
            </a:r>
            <a:r>
              <a:rPr lang="en-US" altLang="ko-KR" sz="2200" b="1" dirty="0">
                <a:solidFill>
                  <a:srgbClr val="FF0080"/>
                </a:solidFill>
              </a:rPr>
              <a:t>)</a:t>
            </a:r>
            <a:r>
              <a:rPr lang="ko-KR" altLang="en-US" sz="2200" b="1" dirty="0">
                <a:solidFill>
                  <a:srgbClr val="FF0080"/>
                </a:solidFill>
              </a:rPr>
              <a:t>ㄴ</a:t>
            </a:r>
            <a:r>
              <a:rPr lang="ko-KR" altLang="en-US" sz="2200" dirty="0"/>
              <a:t> </a:t>
            </a:r>
            <a:r>
              <a:rPr lang="en-US" altLang="ko-KR" sz="2200" dirty="0"/>
              <a:t>occurs with </a:t>
            </a:r>
            <a:r>
              <a:rPr lang="en-US" altLang="ko-KR" sz="2200" b="1" dirty="0"/>
              <a:t>adjectives</a:t>
            </a:r>
            <a:r>
              <a:rPr lang="en-US" altLang="ko-KR" sz="2200" dirty="0"/>
              <a:t> and is used to </a:t>
            </a:r>
            <a:r>
              <a:rPr lang="en-US" altLang="ko-KR" sz="2200" b="1" dirty="0"/>
              <a:t>modify nouns</a:t>
            </a:r>
            <a:r>
              <a:rPr lang="en-US" altLang="ko-KR" sz="2200" dirty="0"/>
              <a:t>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476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25" grpId="0" animBg="1"/>
      <p:bldP spid="26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0164946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/>
                        <a:t>The noun-modifying form  [</a:t>
                      </a:r>
                      <a:r>
                        <a:rPr lang="en-US" altLang="ko-KR" sz="3000" b="1" dirty="0" err="1"/>
                        <a:t>Adj</a:t>
                      </a:r>
                      <a:r>
                        <a:rPr lang="en-US" altLang="ko-KR" sz="3000" b="1" dirty="0"/>
                        <a:t>~</a:t>
                      </a:r>
                      <a:r>
                        <a:rPr lang="en-US" altLang="ko-KR" sz="3000" b="1" dirty="0">
                          <a:solidFill>
                            <a:srgbClr val="FF0080"/>
                          </a:solidFill>
                        </a:rPr>
                        <a:t>(</a:t>
                      </a:r>
                      <a:r>
                        <a:rPr lang="ko-KR" altLang="en-US" sz="3000" b="1" dirty="0">
                          <a:solidFill>
                            <a:srgbClr val="FF0080"/>
                          </a:solidFill>
                        </a:rPr>
                        <a:t>으</a:t>
                      </a:r>
                      <a:r>
                        <a:rPr lang="en-US" altLang="ko-KR" sz="3000" b="1" dirty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3000" b="1" dirty="0">
                          <a:solidFill>
                            <a:srgbClr val="FF0080"/>
                          </a:solidFill>
                        </a:rPr>
                        <a:t>ㄴ</a:t>
                      </a:r>
                      <a:r>
                        <a:rPr lang="en-US" altLang="ko-KR" sz="3000" b="1" dirty="0"/>
                        <a:t>]+</a:t>
                      </a:r>
                      <a:r>
                        <a:rPr lang="en-US" altLang="ko-KR" sz="3000" b="1" dirty="0">
                          <a:solidFill>
                            <a:srgbClr val="8000FF"/>
                          </a:solidFill>
                        </a:rPr>
                        <a:t>N</a:t>
                      </a:r>
                      <a:endParaRPr lang="en-US" sz="3000" b="1" dirty="0">
                        <a:solidFill>
                          <a:srgbClr val="800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551800" y="5198935"/>
            <a:ext cx="22041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ko-KR" sz="2200" dirty="0">
                <a:solidFill>
                  <a:srgbClr val="FF0080"/>
                </a:solidFill>
              </a:rPr>
              <a:t>modifier</a:t>
            </a:r>
            <a:r>
              <a:rPr lang="en-US" altLang="ko-KR" sz="2200" dirty="0"/>
              <a:t> </a:t>
            </a:r>
            <a:r>
              <a:rPr lang="ko-KR" altLang="en-US" sz="2200" dirty="0"/>
              <a:t> </a:t>
            </a:r>
            <a:r>
              <a:rPr lang="en-US" altLang="ko-KR" sz="2200" dirty="0"/>
              <a:t>+</a:t>
            </a:r>
            <a:r>
              <a:rPr lang="ko-KR" altLang="en-US" sz="2200" dirty="0"/>
              <a:t>  </a:t>
            </a:r>
            <a:r>
              <a:rPr lang="en-US" altLang="ko-KR" sz="2200" dirty="0">
                <a:solidFill>
                  <a:srgbClr val="8000FF"/>
                </a:solidFill>
              </a:rPr>
              <a:t>noun</a:t>
            </a:r>
            <a:endParaRPr lang="ko-KR" altLang="en-US" sz="2200" dirty="0">
              <a:solidFill>
                <a:srgbClr val="8000FF"/>
              </a:solidFill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3111097" y="5641650"/>
            <a:ext cx="2920851" cy="9048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예쁜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        </a:t>
            </a:r>
            <a:r>
              <a:rPr kumimoji="0" lang="ko-KR" altLang="en-US" sz="2400" dirty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여자</a:t>
            </a:r>
            <a:endParaRPr kumimoji="0" lang="en-US" altLang="ko-KR" sz="2400" dirty="0">
              <a:solidFill>
                <a:srgbClr val="8000FF"/>
              </a:solidFill>
              <a:latin typeface="나눔고딕"/>
              <a:ea typeface="나눔고딕"/>
              <a:cs typeface="나눔고딕"/>
            </a:endParaRPr>
          </a:p>
          <a:p>
            <a:pPr algn="ctr">
              <a:spcBef>
                <a:spcPct val="20000"/>
              </a:spcBef>
            </a:pPr>
            <a:r>
              <a:rPr kumimoji="0" lang="ko-KR" altLang="en-US" sz="2400" dirty="0">
                <a:solidFill>
                  <a:srgbClr val="FF5050"/>
                </a:solidFill>
                <a:latin typeface="+mn-lt"/>
                <a:ea typeface="나눔고딕"/>
                <a:cs typeface="나눔고딕"/>
              </a:rPr>
              <a:t> </a:t>
            </a:r>
            <a:r>
              <a:rPr kumimoji="0" lang="en-US" altLang="ko-KR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pretty 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     </a:t>
            </a:r>
            <a:r>
              <a:rPr kumimoji="0" lang="en-US" altLang="ko-KR" sz="2400" dirty="0">
                <a:solidFill>
                  <a:srgbClr val="8000FF"/>
                </a:solidFill>
                <a:latin typeface="+mn-lt"/>
                <a:ea typeface="나눔고딕"/>
                <a:cs typeface="나눔고딕"/>
              </a:rPr>
              <a:t>woman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 </a:t>
            </a:r>
            <a:endParaRPr kumimoji="0" lang="ko-KR" altLang="en-US" sz="2400" dirty="0">
              <a:latin typeface="+mn-lt"/>
              <a:ea typeface="나눔고딕"/>
              <a:cs typeface="나눔고딕"/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3111097" y="4210804"/>
            <a:ext cx="2920852" cy="9417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>
              <a:spcBef>
                <a:spcPct val="30000"/>
              </a:spcBef>
            </a:pPr>
            <a:r>
              <a:rPr kumimoji="0" lang="en-US" altLang="ko-KR" sz="2400" dirty="0" err="1">
                <a:solidFill>
                  <a:srgbClr val="8000FF"/>
                </a:solidFill>
                <a:latin typeface="+mn-lt"/>
                <a:ea typeface="나눔고딕"/>
                <a:cs typeface="나눔고딕"/>
              </a:rPr>
              <a:t>Yumi</a:t>
            </a:r>
            <a:r>
              <a:rPr kumimoji="0" lang="en-US" altLang="ko-KR" sz="2400" dirty="0">
                <a:solidFill>
                  <a:srgbClr val="8000FF"/>
                </a:solidFill>
                <a:latin typeface="+mn-lt"/>
                <a:ea typeface="나눔고딕"/>
                <a:cs typeface="나눔고딕"/>
              </a:rPr>
              <a:t> 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is </a:t>
            </a:r>
            <a:r>
              <a:rPr kumimoji="0" lang="en-US" altLang="ko-KR" sz="2400" dirty="0">
                <a:solidFill>
                  <a:srgbClr val="FF0080"/>
                </a:solidFill>
                <a:latin typeface="+mn-lt"/>
                <a:ea typeface="나눔고딕"/>
                <a:cs typeface="나눔고딕"/>
              </a:rPr>
              <a:t>pretty</a:t>
            </a:r>
            <a:r>
              <a:rPr kumimoji="0" lang="ko-KR" altLang="en-US" sz="2400" dirty="0">
                <a:latin typeface="+mn-lt"/>
                <a:ea typeface="나눔고딕"/>
                <a:cs typeface="나눔고딕"/>
              </a:rPr>
              <a:t>.</a:t>
            </a:r>
            <a:r>
              <a:rPr kumimoji="0" lang="en-US" altLang="ko-KR" sz="2400" dirty="0">
                <a:latin typeface="+mn-lt"/>
                <a:ea typeface="나눔고딕"/>
                <a:cs typeface="나눔고딕"/>
              </a:rPr>
              <a:t> </a:t>
            </a:r>
          </a:p>
          <a:p>
            <a:pPr algn="ctr">
              <a:spcBef>
                <a:spcPct val="30000"/>
              </a:spcBef>
            </a:pPr>
            <a:r>
              <a:rPr kumimoji="0" lang="ko-KR" altLang="en-US" sz="2400" dirty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는</a:t>
            </a:r>
            <a:r>
              <a:rPr kumimoji="0" lang="ko-KR" altLang="en-US" sz="2400" dirty="0">
                <a:solidFill>
                  <a:srgbClr val="3333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kumimoji="0"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예뻐요</a:t>
            </a:r>
            <a:r>
              <a:rPr kumimoji="0" lang="ko-KR" altLang="en-US" sz="2400" dirty="0">
                <a:latin typeface="나눔고딕"/>
                <a:ea typeface="나눔고딕"/>
                <a:cs typeface="나눔고딕"/>
              </a:rPr>
              <a:t>.</a:t>
            </a:r>
            <a:endParaRPr kumimoji="0"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AutoShape 7"/>
          <p:cNvSpPr>
            <a:spLocks noChangeArrowheads="1"/>
          </p:cNvSpPr>
          <p:nvPr/>
        </p:nvSpPr>
        <p:spPr bwMode="auto">
          <a:xfrm>
            <a:off x="6209041" y="5641650"/>
            <a:ext cx="2756985" cy="663575"/>
          </a:xfrm>
          <a:prstGeom prst="leftArrowCallout">
            <a:avLst>
              <a:gd name="adj1" fmla="val 24880"/>
              <a:gd name="adj2" fmla="val 33491"/>
              <a:gd name="adj3" fmla="val 57157"/>
              <a:gd name="adj4" fmla="val 76154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예쁘</a:t>
            </a:r>
            <a:r>
              <a:rPr lang="ko-KR" altLang="en-US" sz="24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-다 +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ㄴ</a:t>
            </a:r>
          </a:p>
        </p:txBody>
      </p:sp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192646" y="4375487"/>
            <a:ext cx="2784779" cy="590550"/>
          </a:xfrm>
          <a:prstGeom prst="rightArrowCallout">
            <a:avLst>
              <a:gd name="adj1" fmla="val 24731"/>
              <a:gd name="adj2" fmla="val 35213"/>
              <a:gd name="adj3" fmla="val 70327"/>
              <a:gd name="adj4" fmla="val 7569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예쁘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-다 + 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어요</a:t>
            </a:r>
          </a:p>
        </p:txBody>
      </p:sp>
      <p:pic>
        <p:nvPicPr>
          <p:cNvPr id="2" name="Picture 1" descr="예쁜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20" y="1387058"/>
            <a:ext cx="2227821" cy="22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7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 animBg="1"/>
      <p:bldP spid="25" grpId="0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222735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/>
                        <a:t>Conjugation Rules</a:t>
                      </a:r>
                      <a:endParaRPr lang="en-US" sz="3000" b="1" dirty="0">
                        <a:solidFill>
                          <a:srgbClr val="800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0318" y="1605276"/>
            <a:ext cx="1427768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/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C + </a:t>
            </a:r>
            <a:r>
              <a:rPr lang="ko-KR" altLang="en-US" sz="40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endParaRPr lang="en-US" altLang="ko-KR" sz="40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7317" y="1605276"/>
            <a:ext cx="1445301" cy="7078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ko-KR" sz="4000" dirty="0"/>
              <a:t>V + </a:t>
            </a:r>
            <a:r>
              <a:rPr lang="ko-KR" altLang="en-US" sz="40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ㄴ</a:t>
            </a:r>
            <a:endParaRPr lang="en-US" altLang="ko-KR" sz="40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69176" y="2456598"/>
            <a:ext cx="774571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좋다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많다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작다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6696" y="2474277"/>
            <a:ext cx="1056700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크다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싸다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예쁘다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2529" y="2456598"/>
            <a:ext cx="763278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좋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많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작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08348" y="2453302"/>
            <a:ext cx="763278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큰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싼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예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쁜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0323" y="2474277"/>
            <a:ext cx="1660731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big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cheap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pretty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4285" y="2474277"/>
            <a:ext cx="1598364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good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many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small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38221" y="6102842"/>
            <a:ext cx="1138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작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집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02045" y="6102842"/>
            <a:ext cx="84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싼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옷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52560" y="6102842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큰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가방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104" y="5705860"/>
            <a:ext cx="160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small house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73815" y="5702732"/>
            <a:ext cx="1622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cheap clothes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23988" y="5702732"/>
            <a:ext cx="111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big bag</a:t>
            </a:r>
          </a:p>
        </p:txBody>
      </p:sp>
      <p:pic>
        <p:nvPicPr>
          <p:cNvPr id="20" name="Picture 19" descr="집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04" y="4233253"/>
            <a:ext cx="1398977" cy="1472607"/>
          </a:xfrm>
          <a:prstGeom prst="rect">
            <a:avLst/>
          </a:prstGeom>
        </p:spPr>
      </p:pic>
      <p:pic>
        <p:nvPicPr>
          <p:cNvPr id="33" name="Picture 32" descr="옷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47" y="4340135"/>
            <a:ext cx="1280651" cy="1362597"/>
          </a:xfrm>
          <a:prstGeom prst="rect">
            <a:avLst/>
          </a:prstGeom>
        </p:spPr>
      </p:pic>
      <p:pic>
        <p:nvPicPr>
          <p:cNvPr id="34" name="Picture 33" descr="세일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6680">
            <a:off x="4276976" y="5048222"/>
            <a:ext cx="1350820" cy="520816"/>
          </a:xfrm>
          <a:prstGeom prst="rect">
            <a:avLst/>
          </a:prstGeom>
        </p:spPr>
      </p:pic>
      <p:pic>
        <p:nvPicPr>
          <p:cNvPr id="35" name="Picture 34" descr="가방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355" y="4083537"/>
            <a:ext cx="1411421" cy="16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8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7" grpId="0"/>
      <p:bldP spid="28" grpId="0"/>
      <p:bldP spid="11" grpId="0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25812"/>
              </p:ext>
            </p:extLst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1</a:t>
                      </a: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Arial Black"/>
                          <a:cs typeface="Arial Black"/>
                        </a:rPr>
                        <a:t>New Words</a:t>
                      </a: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44512" y="1499016"/>
            <a:ext cx="391704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sz="2000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건물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		</a:t>
            </a:r>
            <a:r>
              <a:rPr lang="en-US" altLang="ko-KR" sz="2000" dirty="0">
                <a:ea typeface="나눔고딕"/>
                <a:cs typeface="나눔고딕"/>
              </a:rPr>
              <a:t>building</a:t>
            </a:r>
          </a:p>
          <a:p>
            <a:pPr latinLnBrk="1">
              <a:defRPr/>
            </a:pP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돈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			</a:t>
            </a:r>
            <a:r>
              <a:rPr lang="en-US" altLang="ko-KR" sz="2000" dirty="0">
                <a:ea typeface="나눔고딕"/>
                <a:cs typeface="나눔고딕"/>
              </a:rPr>
              <a:t>money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돌</a:t>
            </a:r>
            <a:r>
              <a:rPr lang="en-US" altLang="ko-KR" sz="2000" dirty="0">
                <a:ea typeface="나눔고딕"/>
                <a:cs typeface="나눔고딕"/>
              </a:rPr>
              <a:t>			the first birthday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며칠</a:t>
            </a:r>
            <a:r>
              <a:rPr lang="en-US" altLang="ko-KR" sz="2000" dirty="0">
                <a:ea typeface="나눔고딕"/>
                <a:cs typeface="나눔고딕"/>
              </a:rPr>
              <a:t>		what date; a few days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모자</a:t>
            </a:r>
            <a:r>
              <a:rPr lang="en-US" altLang="ko-KR" sz="2000" dirty="0">
                <a:ea typeface="나눔고딕"/>
                <a:cs typeface="나눔고딕"/>
              </a:rPr>
              <a:t>		cap, hat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번호</a:t>
            </a:r>
            <a:r>
              <a:rPr lang="en-US" altLang="ko-KR" sz="2000" dirty="0">
                <a:ea typeface="나눔고딕"/>
                <a:cs typeface="나눔고딕"/>
              </a:rPr>
              <a:t>		number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올해</a:t>
            </a:r>
            <a:r>
              <a:rPr lang="en-US" altLang="ko-KR" sz="2000" dirty="0">
                <a:ea typeface="나눔고딕"/>
                <a:cs typeface="나눔고딕"/>
              </a:rPr>
              <a:t>		this year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이메일</a:t>
            </a:r>
            <a:r>
              <a:rPr lang="en-US" altLang="ko-KR" sz="2000" dirty="0">
                <a:ea typeface="나눔고딕"/>
                <a:cs typeface="나눔고딕"/>
              </a:rPr>
              <a:t>		e-mail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잔치</a:t>
            </a:r>
            <a:r>
              <a:rPr lang="en-US" altLang="ko-KR" sz="2000" dirty="0">
                <a:ea typeface="나눔고딕"/>
                <a:cs typeface="나눔고딕"/>
              </a:rPr>
              <a:t>		feast, party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카드</a:t>
            </a:r>
            <a:r>
              <a:rPr lang="en-US" altLang="ko-KR" sz="2000" dirty="0">
                <a:ea typeface="나눔고딕"/>
                <a:cs typeface="나눔고딕"/>
              </a:rPr>
              <a:t>		card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편지</a:t>
            </a:r>
            <a:r>
              <a:rPr lang="en-US" altLang="ko-KR" sz="2000" dirty="0">
                <a:solidFill>
                  <a:srgbClr val="FF6600"/>
                </a:solidFill>
                <a:ea typeface="나눔고딕"/>
                <a:cs typeface="나눔고딕"/>
              </a:rPr>
              <a:t>	</a:t>
            </a:r>
            <a:r>
              <a:rPr lang="en-US" altLang="ko-KR" sz="2000" dirty="0">
                <a:ea typeface="나눔고딕"/>
                <a:cs typeface="나눔고딕"/>
              </a:rPr>
              <a:t>	letter</a:t>
            </a:r>
          </a:p>
          <a:p>
            <a:pPr latinLnBrk="1">
              <a:defRPr/>
            </a:pPr>
            <a:endParaRPr lang="en-US" altLang="ko-KR" sz="2000" dirty="0">
              <a:ea typeface="굴림" pitchFamily="50" charset="-127"/>
            </a:endParaRPr>
          </a:p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</a:p>
          <a:p>
            <a:pPr latinLnBrk="1">
              <a:defRPr/>
            </a:pP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~(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ㄴ</a:t>
            </a:r>
            <a:r>
              <a:rPr lang="en-US" altLang="ko-KR" sz="2000" dirty="0">
                <a:ea typeface="나눔고딕"/>
                <a:cs typeface="나눔고딕"/>
              </a:rPr>
              <a:t>		noun modifying form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37845" y="1499016"/>
            <a:ext cx="47061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보내다</a:t>
            </a:r>
            <a:r>
              <a:rPr lang="en-US" altLang="ko-KR" sz="2000" dirty="0">
                <a:ea typeface="나눔고딕"/>
                <a:cs typeface="나눔고딕"/>
              </a:rPr>
              <a:t>			2) to send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축하하다</a:t>
            </a:r>
            <a:r>
              <a:rPr lang="en-US" altLang="ko-KR" sz="2000" dirty="0">
                <a:ea typeface="나눔고딕"/>
                <a:cs typeface="나눔고딕"/>
              </a:rPr>
              <a:t>		to congratulate</a:t>
            </a:r>
          </a:p>
          <a:p>
            <a:pPr latinLnBrk="1">
              <a:defRPr/>
            </a:pPr>
            <a:r>
              <a:rPr lang="en-US" altLang="ko-KR" sz="2000" dirty="0">
                <a:ea typeface="나눔고딕"/>
                <a:cs typeface="나눔고딕"/>
              </a:rPr>
              <a:t>	</a:t>
            </a:r>
          </a:p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길다</a:t>
            </a:r>
            <a:r>
              <a:rPr lang="en-US" altLang="ko-KR" sz="2000" dirty="0">
                <a:ea typeface="나눔고딕"/>
                <a:cs typeface="나눔고딕"/>
              </a:rPr>
              <a:t>			to be long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짧다</a:t>
            </a:r>
            <a:r>
              <a:rPr lang="en-US" altLang="ko-KR" sz="2000" dirty="0">
                <a:ea typeface="나눔고딕"/>
                <a:cs typeface="나눔고딕"/>
              </a:rPr>
              <a:t>		  	to be short</a:t>
            </a:r>
          </a:p>
          <a:p>
            <a:pPr latinLnBrk="1">
              <a:defRPr/>
            </a:pPr>
            <a:endParaRPr lang="en-US" altLang="ko-KR" sz="2000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sz="2000" b="1" dirty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께 </a:t>
            </a:r>
            <a:r>
              <a:rPr lang="en-US" altLang="ko-KR" sz="2000" i="1" dirty="0">
                <a:solidFill>
                  <a:srgbClr val="008000"/>
                </a:solidFill>
                <a:ea typeface="나눔고딕"/>
                <a:cs typeface="나눔고딕"/>
              </a:rPr>
              <a:t>hon.</a:t>
            </a:r>
            <a:r>
              <a:rPr lang="en-US" altLang="ko-KR" sz="2000" dirty="0">
                <a:ea typeface="나눔고딕"/>
                <a:cs typeface="나눔고딕"/>
              </a:rPr>
              <a:t>			to (a person)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와</a:t>
            </a:r>
            <a:r>
              <a:rPr lang="en-US" altLang="ko-KR" sz="2000" dirty="0">
                <a:ea typeface="나눔고딕"/>
                <a:cs typeface="나눔고딕"/>
              </a:rPr>
              <a:t>/</a:t>
            </a:r>
            <a:r>
              <a:rPr lang="ko-KR" altLang="en-US" sz="2000" dirty="0">
                <a:ea typeface="나눔고딕"/>
                <a:cs typeface="나눔고딕"/>
              </a:rPr>
              <a:t>과</a:t>
            </a:r>
            <a:r>
              <a:rPr lang="en-US" altLang="ko-KR" sz="2000" dirty="0">
                <a:ea typeface="나눔고딕"/>
                <a:cs typeface="나눔고딕"/>
              </a:rPr>
              <a:t>			and (joins nouns)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한테</a:t>
            </a:r>
            <a:r>
              <a:rPr lang="en-US" altLang="ko-KR" sz="2000" dirty="0">
                <a:ea typeface="나눔고딕"/>
                <a:cs typeface="나눔고딕"/>
              </a:rPr>
              <a:t>			to (a person or an </a:t>
            </a:r>
            <a:br>
              <a:rPr lang="en-US" altLang="ko-KR" sz="2000" dirty="0">
                <a:ea typeface="나눔고딕"/>
                <a:cs typeface="나눔고딕"/>
              </a:rPr>
            </a:br>
            <a:r>
              <a:rPr lang="en-US" altLang="ko-KR" sz="2000" dirty="0">
                <a:ea typeface="나눔고딕"/>
                <a:cs typeface="나눔고딕"/>
              </a:rPr>
              <a:t>				animal; colloquial form)</a:t>
            </a:r>
          </a:p>
          <a:p>
            <a:pPr latinLnBrk="1">
              <a:defRPr/>
            </a:pPr>
            <a:r>
              <a:rPr lang="ko-KR" altLang="en-US" sz="2000" dirty="0">
                <a:ea typeface="나눔고딕"/>
                <a:cs typeface="나눔고딕"/>
              </a:rPr>
              <a:t>한테서</a:t>
            </a:r>
            <a:r>
              <a:rPr lang="en-US" altLang="ko-KR" sz="2000" dirty="0">
                <a:ea typeface="나눔고딕"/>
                <a:cs typeface="나눔고딕"/>
              </a:rPr>
              <a:t>			from (a person or an </a:t>
            </a:r>
            <a:br>
              <a:rPr lang="en-US" altLang="ko-KR" sz="2000" dirty="0">
                <a:ea typeface="나눔고딕"/>
                <a:cs typeface="나눔고딕"/>
              </a:rPr>
            </a:br>
            <a:r>
              <a:rPr lang="en-US" altLang="ko-KR" sz="2000" dirty="0">
                <a:ea typeface="나눔고딕"/>
                <a:cs typeface="나눔고딕"/>
              </a:rPr>
              <a:t>				animal; colloquial form)</a:t>
            </a:r>
          </a:p>
        </p:txBody>
      </p:sp>
    </p:spTree>
    <p:extLst>
      <p:ext uri="{BB962C8B-B14F-4D97-AF65-F5344CB8AC3E}">
        <p14:creationId xmlns:p14="http://schemas.microsoft.com/office/powerpoint/2010/main" val="3281394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506190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/>
                        <a:t>Conjugation Rules</a:t>
                      </a:r>
                      <a:endParaRPr lang="en-US" sz="3000" b="1" dirty="0">
                        <a:solidFill>
                          <a:srgbClr val="800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243104" y="2303419"/>
            <a:ext cx="2566257" cy="707886"/>
          </a:xfrm>
          <a:prstGeom prst="rect">
            <a:avLst/>
          </a:prstGeom>
          <a:solidFill>
            <a:srgbClr val="FFDFED"/>
          </a:solidFill>
          <a:ln>
            <a:solidFill>
              <a:schemeClr val="tx1"/>
            </a:solidFill>
            <a:prstDash val="dash"/>
          </a:ln>
          <a:effectLst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FF0080"/>
                </a:solidFill>
              </a:rPr>
              <a:t>ㅂ</a:t>
            </a:r>
            <a:r>
              <a:rPr lang="en-US" altLang="ko-KR" sz="4000" dirty="0"/>
              <a:t> </a:t>
            </a:r>
            <a:r>
              <a:rPr lang="en-US" altLang="ko-KR" sz="4000" dirty="0">
                <a:sym typeface="Wingdings"/>
              </a:rPr>
              <a:t>Irregular</a:t>
            </a:r>
            <a:endParaRPr lang="en-US" altLang="ko-KR" sz="4000" dirty="0">
              <a:solidFill>
                <a:srgbClr val="FF008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73765" y="2300645"/>
            <a:ext cx="2357867" cy="707886"/>
          </a:xfrm>
          <a:prstGeom prst="rect">
            <a:avLst/>
          </a:prstGeom>
          <a:solidFill>
            <a:srgbClr val="B7EBF2"/>
          </a:solidFill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000000"/>
                </a:solidFill>
              </a:rPr>
              <a:t>ㅂ </a:t>
            </a:r>
            <a:r>
              <a:rPr lang="en-US" altLang="ko-KR" sz="4000" dirty="0">
                <a:solidFill>
                  <a:srgbClr val="000000"/>
                </a:solidFill>
              </a:rPr>
              <a:t>Regular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69176" y="3008531"/>
            <a:ext cx="1056700" cy="247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춥다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덥다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쉽다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어렵다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가깝다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2699" y="3045729"/>
            <a:ext cx="774571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좁다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짧다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넓다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2529" y="3008531"/>
            <a:ext cx="1052584" cy="247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추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운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더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운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쉬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운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어려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운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가까</a:t>
            </a: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운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7498" y="3045729"/>
            <a:ext cx="763278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좁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은</a:t>
            </a:r>
            <a:endParaRPr lang="en-US" altLang="ko-KR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짧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은</a:t>
            </a:r>
            <a:endParaRPr lang="en-US" altLang="ko-KR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넓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은</a:t>
            </a:r>
            <a:endParaRPr lang="en-US" altLang="ko-KR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4348" y="3045729"/>
            <a:ext cx="1858351" cy="1514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narrow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short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wide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8639" y="3026210"/>
            <a:ext cx="1850537" cy="2474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cold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hot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easy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difficult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near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4600" y="1586632"/>
            <a:ext cx="8910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ea typeface="나눔고딕"/>
                <a:cs typeface="나눔고딕"/>
              </a:rPr>
              <a:t>If /</a:t>
            </a:r>
            <a:r>
              <a:rPr lang="ko-KR" altLang="en-US" sz="2200" b="1" dirty="0">
                <a:solidFill>
                  <a:srgbClr val="FF0080"/>
                </a:solidFill>
                <a:ea typeface="나눔고딕"/>
                <a:cs typeface="나눔고딕"/>
              </a:rPr>
              <a:t>ㅂ</a:t>
            </a:r>
            <a:r>
              <a:rPr lang="en-US" altLang="ko-KR" sz="2200" dirty="0">
                <a:ea typeface="나눔고딕"/>
                <a:cs typeface="나눔고딕"/>
              </a:rPr>
              <a:t>/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is at the end of the adjective stem, it is changed to </a:t>
            </a:r>
            <a:r>
              <a:rPr lang="ko-KR" altLang="en-US" sz="2200" b="1" dirty="0">
                <a:solidFill>
                  <a:srgbClr val="FF0080"/>
                </a:solidFill>
                <a:ea typeface="나눔고딕"/>
                <a:cs typeface="나눔고딕"/>
              </a:rPr>
              <a:t>우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before a vowel.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98487" y="6167487"/>
            <a:ext cx="1589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어려</a:t>
            </a:r>
            <a:r>
              <a:rPr lang="ko-KR" altLang="en-US" sz="22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운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시험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72370" y="5826667"/>
            <a:ext cx="1778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 difficult exam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96326" y="6127384"/>
            <a:ext cx="13244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짧</a:t>
            </a:r>
            <a:r>
              <a:rPr lang="ko-KR" altLang="en-US" sz="22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머리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96326" y="578656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short hair</a:t>
            </a:r>
          </a:p>
        </p:txBody>
      </p:sp>
      <p:pic>
        <p:nvPicPr>
          <p:cNvPr id="6" name="Picture 5" descr="시험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95" y="4624010"/>
            <a:ext cx="1460423" cy="1205785"/>
          </a:xfrm>
          <a:prstGeom prst="rect">
            <a:avLst/>
          </a:prstGeom>
        </p:spPr>
      </p:pic>
      <p:pic>
        <p:nvPicPr>
          <p:cNvPr id="7" name="Picture 6" descr="짧은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0" r="17451" b="16192"/>
          <a:stretch/>
        </p:blipFill>
        <p:spPr>
          <a:xfrm>
            <a:off x="7274781" y="4747135"/>
            <a:ext cx="1057718" cy="10826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67587" y="6598374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86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220465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/>
                        <a:t>Conjugation Rules</a:t>
                      </a:r>
                      <a:endParaRPr lang="en-US" sz="3000" b="1" dirty="0">
                        <a:solidFill>
                          <a:srgbClr val="800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281517" y="2315443"/>
            <a:ext cx="2605834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FF0080"/>
                </a:solidFill>
                <a:ea typeface="나눔고딕"/>
                <a:cs typeface="나눔고딕"/>
              </a:rPr>
              <a:t>ㄹ</a:t>
            </a:r>
            <a:r>
              <a:rPr lang="en-US" altLang="ko-KR" sz="4000" dirty="0">
                <a:ea typeface="나눔고딕"/>
                <a:cs typeface="나눔고딕"/>
              </a:rPr>
              <a:t> </a:t>
            </a:r>
            <a:r>
              <a:rPr lang="en-US" altLang="ko-KR" sz="4000" dirty="0">
                <a:ea typeface="나눔고딕"/>
                <a:cs typeface="나눔고딕"/>
                <a:sym typeface="Wingdings"/>
              </a:rPr>
              <a:t>Irregular</a:t>
            </a:r>
            <a:endParaRPr lang="en-US" altLang="ko-KR" sz="4000" dirty="0">
              <a:solidFill>
                <a:srgbClr val="FF0080"/>
              </a:solidFill>
              <a:ea typeface="나눔고딕"/>
              <a:cs typeface="나눔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06946" y="3272089"/>
            <a:ext cx="77457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멀다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길다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00299" y="3272089"/>
            <a:ext cx="473972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먼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긴</a:t>
            </a:r>
            <a:endParaRPr lang="en-US" altLang="ko-KR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6409" y="3289768"/>
            <a:ext cx="144357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far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long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1416" y="1343314"/>
            <a:ext cx="8432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ea typeface="나눔고딕"/>
                <a:cs typeface="나눔고딕"/>
              </a:rPr>
              <a:t>When an adjective stem ending in /</a:t>
            </a:r>
            <a:r>
              <a:rPr lang="ko-KR" altLang="en-US" sz="2200" dirty="0">
                <a:ea typeface="나눔고딕"/>
                <a:cs typeface="나눔고딕"/>
              </a:rPr>
              <a:t>ㄹ</a:t>
            </a:r>
            <a:r>
              <a:rPr lang="en-US" altLang="ko-KR" sz="2200" dirty="0">
                <a:ea typeface="나눔고딕"/>
                <a:cs typeface="나눔고딕"/>
              </a:rPr>
              <a:t>/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is followed by /</a:t>
            </a:r>
            <a:r>
              <a:rPr lang="ko-KR" altLang="en-US" sz="2200" dirty="0">
                <a:ea typeface="나눔고딕"/>
                <a:cs typeface="나눔고딕"/>
              </a:rPr>
              <a:t>ㄴ</a:t>
            </a:r>
            <a:r>
              <a:rPr lang="en-US" altLang="ko-KR" sz="2200" dirty="0">
                <a:ea typeface="나눔고딕"/>
                <a:cs typeface="나눔고딕"/>
              </a:rPr>
              <a:t>/,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/</a:t>
            </a:r>
            <a:r>
              <a:rPr lang="ko-KR" altLang="en-US" sz="2200" dirty="0">
                <a:ea typeface="나눔고딕"/>
                <a:cs typeface="나눔고딕"/>
              </a:rPr>
              <a:t>ㅂ</a:t>
            </a:r>
            <a:r>
              <a:rPr lang="en-US" altLang="ko-KR" sz="2200" dirty="0">
                <a:ea typeface="나눔고딕"/>
                <a:cs typeface="나눔고딕"/>
              </a:rPr>
              <a:t>/,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or /</a:t>
            </a:r>
            <a:r>
              <a:rPr lang="ko-KR" altLang="en-US" sz="2200" dirty="0">
                <a:ea typeface="나눔고딕"/>
                <a:cs typeface="나눔고딕"/>
              </a:rPr>
              <a:t>ㅅ</a:t>
            </a:r>
            <a:r>
              <a:rPr lang="en-US" altLang="ko-KR" sz="2200" dirty="0">
                <a:ea typeface="나눔고딕"/>
                <a:cs typeface="나눔고딕"/>
              </a:rPr>
              <a:t>/,</a:t>
            </a:r>
            <a:br>
              <a:rPr lang="en-US" altLang="ko-KR" sz="2200" dirty="0">
                <a:ea typeface="나눔고딕"/>
                <a:cs typeface="나눔고딕"/>
              </a:rPr>
            </a:br>
            <a:r>
              <a:rPr lang="en-US" altLang="ko-KR" sz="2200" dirty="0">
                <a:ea typeface="나눔고딕"/>
                <a:cs typeface="나눔고딕"/>
              </a:rPr>
              <a:t>the final </a:t>
            </a:r>
            <a:r>
              <a:rPr lang="en-US" altLang="ko-KR" sz="2200" b="1" dirty="0">
                <a:ea typeface="나눔고딕"/>
                <a:cs typeface="나눔고딕"/>
              </a:rPr>
              <a:t>/</a:t>
            </a:r>
            <a:r>
              <a:rPr lang="ko-KR" altLang="en-US" sz="2200" b="1" dirty="0">
                <a:solidFill>
                  <a:srgbClr val="FF0080"/>
                </a:solidFill>
                <a:ea typeface="나눔고딕"/>
                <a:cs typeface="나눔고딕"/>
              </a:rPr>
              <a:t>ㄹ</a:t>
            </a:r>
            <a:r>
              <a:rPr lang="en-US" altLang="ko-KR" sz="2200" b="1" dirty="0">
                <a:ea typeface="나눔고딕"/>
                <a:cs typeface="나눔고딕"/>
              </a:rPr>
              <a:t>/ is omitted</a:t>
            </a:r>
            <a:r>
              <a:rPr lang="en-US" altLang="ko-KR" sz="2200" dirty="0">
                <a:ea typeface="나눔고딕"/>
                <a:cs typeface="나눔고딕"/>
              </a:rPr>
              <a:t>. 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1908" y="3404536"/>
            <a:ext cx="44459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멀 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은 </a:t>
            </a:r>
            <a:r>
              <a:rPr lang="ko-KR" altLang="en-US" sz="2200" dirty="0">
                <a:latin typeface="나눔고딕"/>
                <a:ea typeface="나눔고딕"/>
                <a:cs typeface="나눔고딕"/>
                <a:sym typeface="Wingdings"/>
              </a:rPr>
              <a:t> 멀 </a:t>
            </a:r>
            <a:r>
              <a:rPr lang="en-US" altLang="ko-KR" sz="2200" dirty="0">
                <a:latin typeface="나눔고딕"/>
                <a:ea typeface="나눔고딕"/>
                <a:cs typeface="나눔고딕"/>
                <a:sym typeface="Wingdings"/>
              </a:rPr>
              <a:t>+</a:t>
            </a:r>
            <a:r>
              <a:rPr lang="ko-KR" altLang="en-US" sz="2200" dirty="0">
                <a:latin typeface="나눔고딕"/>
                <a:ea typeface="나눔고딕"/>
                <a:cs typeface="나눔고딕"/>
                <a:sym typeface="Wingdings"/>
              </a:rPr>
              <a:t> ㄴ  머 </a:t>
            </a:r>
            <a:r>
              <a:rPr lang="en-US" altLang="ko-KR" sz="2200" dirty="0">
                <a:latin typeface="나눔고딕"/>
                <a:ea typeface="나눔고딕"/>
                <a:cs typeface="나눔고딕"/>
                <a:sym typeface="Wingdings"/>
              </a:rPr>
              <a:t>+</a:t>
            </a:r>
            <a:r>
              <a:rPr lang="ko-KR" altLang="en-US" sz="2200" dirty="0">
                <a:latin typeface="나눔고딕"/>
                <a:ea typeface="나눔고딕"/>
                <a:cs typeface="나눔고딕"/>
                <a:sym typeface="Wingdings"/>
              </a:rPr>
              <a:t> ㄴ  먼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6110143" y="3835423"/>
            <a:ext cx="1500316" cy="898351"/>
          </a:xfrm>
          <a:prstGeom prst="upArrowCallou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0080"/>
                </a:solidFill>
              </a:rPr>
              <a:t>ㄹ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>
                <a:solidFill>
                  <a:schemeClr val="tx1"/>
                </a:solidFill>
              </a:rPr>
              <a:t>drop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10" descr="긴머리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082" y="5006784"/>
            <a:ext cx="1231177" cy="14833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73282" y="5510876"/>
            <a:ext cx="11977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long hair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73282" y="6059243"/>
            <a:ext cx="10592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긴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머리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6" name="Picture 15" descr="먼길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"/>
          <a:stretch/>
        </p:blipFill>
        <p:spPr>
          <a:xfrm>
            <a:off x="940822" y="4922031"/>
            <a:ext cx="2401925" cy="15680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42747" y="5545796"/>
            <a:ext cx="15289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far distance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42747" y="6094163"/>
            <a:ext cx="7940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먼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길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31503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5" grpId="0"/>
      <p:bldP spid="26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723668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/>
                        <a:t>Conjugation Rules</a:t>
                      </a:r>
                      <a:endParaRPr lang="en-US" sz="3000" b="1" dirty="0">
                        <a:solidFill>
                          <a:srgbClr val="800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04457" y="2315443"/>
            <a:ext cx="2965269" cy="707886"/>
          </a:xfrm>
          <a:prstGeom prst="rect">
            <a:avLst/>
          </a:prstGeom>
          <a:solidFill>
            <a:srgbClr val="C2F3A3"/>
          </a:solidFill>
          <a:ln>
            <a:solidFill>
              <a:schemeClr val="tx1"/>
            </a:solidFill>
            <a:prstDash val="dash"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있다</a:t>
            </a:r>
            <a:r>
              <a:rPr lang="en-US" altLang="ko-KR" sz="4000" dirty="0"/>
              <a:t>/</a:t>
            </a:r>
            <a:r>
              <a:rPr lang="ko-KR" altLang="en-US" sz="4000" dirty="0"/>
              <a:t>없다</a:t>
            </a:r>
            <a:endParaRPr lang="en-US" altLang="ko-KR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783762" y="1558757"/>
            <a:ext cx="56858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Adjectives </a:t>
            </a:r>
            <a:r>
              <a:rPr lang="ko-KR" altLang="en-US" sz="2200" dirty="0"/>
              <a:t>있다</a:t>
            </a:r>
            <a:r>
              <a:rPr lang="en-US" altLang="ko-KR" sz="2200" dirty="0"/>
              <a:t>/</a:t>
            </a:r>
            <a:r>
              <a:rPr lang="ko-KR" altLang="en-US" sz="2200" dirty="0"/>
              <a:t>없다 </a:t>
            </a:r>
            <a:r>
              <a:rPr lang="en-US" altLang="ko-KR" sz="2200" dirty="0"/>
              <a:t>take ~</a:t>
            </a:r>
            <a:r>
              <a:rPr lang="ko-KR" altLang="en-US" sz="2200" b="1" dirty="0">
                <a:solidFill>
                  <a:srgbClr val="0080FF"/>
                </a:solidFill>
              </a:rPr>
              <a:t>는</a:t>
            </a:r>
            <a:r>
              <a:rPr lang="ko-KR" altLang="en-US" sz="2200" dirty="0"/>
              <a:t> </a:t>
            </a:r>
            <a:r>
              <a:rPr lang="en-US" altLang="ko-KR" sz="2200" dirty="0"/>
              <a:t>instead of ~(</a:t>
            </a:r>
            <a:r>
              <a:rPr lang="ko-KR" altLang="en-US" sz="2200" dirty="0"/>
              <a:t>으</a:t>
            </a:r>
            <a:r>
              <a:rPr lang="en-US" altLang="ko-KR" sz="2200" dirty="0"/>
              <a:t>)</a:t>
            </a:r>
            <a:r>
              <a:rPr lang="ko-KR" altLang="en-US" sz="2200" dirty="0"/>
              <a:t>ㄴ</a:t>
            </a:r>
            <a:r>
              <a:rPr lang="en-US" altLang="ko-KR" sz="2200" dirty="0"/>
              <a:t>.</a:t>
            </a:r>
            <a:endParaRPr lang="en-US" sz="2200" dirty="0"/>
          </a:p>
        </p:txBody>
      </p:sp>
      <p:sp>
        <p:nvSpPr>
          <p:cNvPr id="15" name="TextBox 14"/>
          <p:cNvSpPr txBox="1"/>
          <p:nvPr/>
        </p:nvSpPr>
        <p:spPr>
          <a:xfrm>
            <a:off x="6312337" y="5510876"/>
            <a:ext cx="231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 bad-tasting pizza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50731" y="6089251"/>
            <a:ext cx="1595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맛없</a:t>
            </a:r>
            <a:r>
              <a:rPr lang="ko-KR" altLang="en-US" sz="22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피자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58297" y="5545796"/>
            <a:ext cx="2537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an interesting movie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70217" y="6092811"/>
            <a:ext cx="18646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재미있</a:t>
            </a:r>
            <a:r>
              <a:rPr lang="ko-KR" altLang="en-US" sz="22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영화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70312" y="3196500"/>
            <a:ext cx="1351652" cy="199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맛있다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맛없다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재미있다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재미없다</a:t>
            </a:r>
            <a:endParaRPr lang="en-US" altLang="ko-KR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7719" y="3207956"/>
            <a:ext cx="1341890" cy="199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맛있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</a:t>
            </a:r>
            <a:endParaRPr lang="en-US" altLang="ko-KR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맛없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</a:t>
            </a:r>
            <a:endParaRPr lang="en-US" altLang="ko-KR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재미있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</a:t>
            </a:r>
            <a:endParaRPr lang="en-US" altLang="ko-KR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재미없</a:t>
            </a:r>
            <a:r>
              <a:rPr lang="ko-KR" altLang="en-US" sz="24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는</a:t>
            </a:r>
            <a:endParaRPr lang="en-US" altLang="ko-KR" sz="2400" dirty="0">
              <a:solidFill>
                <a:srgbClr val="008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03137" y="3207956"/>
            <a:ext cx="2749471" cy="199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tasty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</a:t>
            </a:r>
            <a:r>
              <a:rPr lang="en-US" altLang="ko-KR" sz="2400" b="1" dirty="0">
                <a:ea typeface="나눔고딕"/>
                <a:cs typeface="나눔고딕"/>
              </a:rPr>
              <a:t>not</a:t>
            </a:r>
            <a:r>
              <a:rPr lang="en-US" altLang="ko-KR" sz="2400" dirty="0">
                <a:ea typeface="나눔고딕"/>
                <a:cs typeface="나눔고딕"/>
              </a:rPr>
              <a:t> be tasty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be interesting</a:t>
            </a:r>
          </a:p>
          <a:p>
            <a:pPr>
              <a:lnSpc>
                <a:spcPct val="130000"/>
              </a:lnSpc>
            </a:pPr>
            <a:r>
              <a:rPr lang="en-US" altLang="ko-KR" sz="2400" dirty="0">
                <a:ea typeface="나눔고딕"/>
                <a:cs typeface="나눔고딕"/>
              </a:rPr>
              <a:t>to </a:t>
            </a:r>
            <a:r>
              <a:rPr lang="en-US" altLang="ko-KR" sz="2400" b="1" dirty="0">
                <a:ea typeface="나눔고딕"/>
                <a:cs typeface="나눔고딕"/>
              </a:rPr>
              <a:t>not</a:t>
            </a:r>
            <a:r>
              <a:rPr lang="en-US" altLang="ko-KR" sz="2400" dirty="0">
                <a:ea typeface="나눔고딕"/>
                <a:cs typeface="나눔고딕"/>
              </a:rPr>
              <a:t> be interesting</a:t>
            </a:r>
          </a:p>
        </p:txBody>
      </p:sp>
      <p:pic>
        <p:nvPicPr>
          <p:cNvPr id="6" name="Picture 5" descr="영화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14" y="5358744"/>
            <a:ext cx="1771283" cy="1289858"/>
          </a:xfrm>
          <a:prstGeom prst="rect">
            <a:avLst/>
          </a:prstGeom>
        </p:spPr>
      </p:pic>
      <p:pic>
        <p:nvPicPr>
          <p:cNvPr id="7" name="Picture 6" descr="피자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367" y="5234924"/>
            <a:ext cx="1756641" cy="14136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56331" y="6611779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1301246" y="2785784"/>
            <a:ext cx="6256629" cy="71603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780360"/>
              </p:ext>
            </p:extLst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.2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/>
                        <a:t>The noun-modifying form  [</a:t>
                      </a:r>
                      <a:r>
                        <a:rPr lang="en-US" altLang="ko-KR" sz="3000" b="1" dirty="0" err="1"/>
                        <a:t>Adj</a:t>
                      </a:r>
                      <a:r>
                        <a:rPr lang="en-US" altLang="ko-KR" sz="3000" b="1" dirty="0"/>
                        <a:t>~</a:t>
                      </a:r>
                      <a:r>
                        <a:rPr lang="en-US" altLang="ko-KR" sz="3000" b="1" dirty="0">
                          <a:solidFill>
                            <a:srgbClr val="FF0080"/>
                          </a:solidFill>
                        </a:rPr>
                        <a:t>(</a:t>
                      </a:r>
                      <a:r>
                        <a:rPr lang="ko-KR" altLang="en-US" sz="3000" b="1" dirty="0">
                          <a:solidFill>
                            <a:srgbClr val="FF0080"/>
                          </a:solidFill>
                        </a:rPr>
                        <a:t>으</a:t>
                      </a:r>
                      <a:r>
                        <a:rPr lang="en-US" altLang="ko-KR" sz="3000" b="1" dirty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3000" b="1" dirty="0">
                          <a:solidFill>
                            <a:srgbClr val="FF0080"/>
                          </a:solidFill>
                        </a:rPr>
                        <a:t>ㄴ</a:t>
                      </a:r>
                      <a:r>
                        <a:rPr lang="en-US" altLang="ko-KR" sz="3000" b="1" dirty="0"/>
                        <a:t>]+</a:t>
                      </a:r>
                      <a:r>
                        <a:rPr lang="en-US" altLang="ko-KR" sz="3000" b="1" dirty="0">
                          <a:solidFill>
                            <a:srgbClr val="8000FF"/>
                          </a:solidFill>
                        </a:rPr>
                        <a:t>N</a:t>
                      </a:r>
                      <a:endParaRPr lang="en-US" sz="3000" b="1" dirty="0">
                        <a:solidFill>
                          <a:srgbClr val="8000FF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7999" y="1664942"/>
            <a:ext cx="8699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ea typeface="나눔고딕"/>
                <a:cs typeface="나눔고딕"/>
              </a:rPr>
              <a:t>When you use more than one adjective, the adjectives are connected with </a:t>
            </a:r>
          </a:p>
          <a:p>
            <a:r>
              <a:rPr lang="en-US" sz="2200" dirty="0">
                <a:ea typeface="나눔고딕"/>
                <a:cs typeface="나눔고딕"/>
              </a:rPr>
              <a:t>~</a:t>
            </a:r>
            <a:r>
              <a:rPr lang="ko-KR" altLang="en-US" sz="2200" b="1" dirty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(‘and’), </a:t>
            </a:r>
            <a:r>
              <a:rPr lang="en-US" sz="2200" dirty="0">
                <a:ea typeface="나눔고딕"/>
                <a:cs typeface="나눔고딕"/>
              </a:rPr>
              <a:t>and only </a:t>
            </a:r>
            <a:r>
              <a:rPr lang="en-US" sz="2200" b="1" dirty="0">
                <a:ea typeface="나눔고딕"/>
                <a:cs typeface="나눔고딕"/>
              </a:rPr>
              <a:t>the last adjective</a:t>
            </a:r>
            <a:r>
              <a:rPr lang="en-US" sz="2200" dirty="0">
                <a:ea typeface="나눔고딕"/>
                <a:cs typeface="나눔고딕"/>
              </a:rPr>
              <a:t> takes the noun-modifying form.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58023" y="2811943"/>
            <a:ext cx="60589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ea typeface="나눔고딕"/>
                <a:cs typeface="나눔고딕"/>
              </a:rPr>
              <a:t>Adjective </a:t>
            </a:r>
            <a:r>
              <a:rPr lang="ko-KR" altLang="en-US" sz="3000" b="1" dirty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ko-KR" altLang="en-US" sz="3000" dirty="0">
                <a:ea typeface="나눔고딕"/>
                <a:cs typeface="나눔고딕"/>
              </a:rPr>
              <a:t> </a:t>
            </a:r>
            <a:r>
              <a:rPr lang="en-US" altLang="ko-KR" sz="3000" dirty="0">
                <a:ea typeface="나눔고딕"/>
                <a:cs typeface="나눔고딕"/>
              </a:rPr>
              <a:t> Adjective ~</a:t>
            </a:r>
            <a:r>
              <a:rPr lang="en-US" altLang="ko-KR" sz="3000" b="1" dirty="0">
                <a:solidFill>
                  <a:srgbClr val="FF0080"/>
                </a:solidFill>
                <a:ea typeface="나눔고딕"/>
                <a:cs typeface="나눔고딕"/>
              </a:rPr>
              <a:t>(</a:t>
            </a:r>
            <a:r>
              <a:rPr lang="ko-KR" altLang="en-US" sz="3000" b="1" dirty="0">
                <a:solidFill>
                  <a:srgbClr val="FF0080"/>
                </a:solidFill>
                <a:ea typeface="나눔고딕"/>
                <a:cs typeface="나눔고딕"/>
              </a:rPr>
              <a:t>으</a:t>
            </a:r>
            <a:r>
              <a:rPr lang="en-US" altLang="ko-KR" sz="3000" b="1" dirty="0">
                <a:solidFill>
                  <a:srgbClr val="FF0080"/>
                </a:solidFill>
                <a:ea typeface="나눔고딕"/>
                <a:cs typeface="나눔고딕"/>
              </a:rPr>
              <a:t>)</a:t>
            </a:r>
            <a:r>
              <a:rPr lang="ko-KR" altLang="en-US" sz="3000" b="1" dirty="0">
                <a:solidFill>
                  <a:srgbClr val="FF0080"/>
                </a:solidFill>
                <a:ea typeface="나눔고딕"/>
                <a:cs typeface="나눔고딕"/>
              </a:rPr>
              <a:t>ㄴ </a:t>
            </a:r>
            <a:r>
              <a:rPr lang="en-US" altLang="ko-KR" sz="3000" b="1" dirty="0">
                <a:solidFill>
                  <a:srgbClr val="FF0080"/>
                </a:solidFill>
                <a:ea typeface="나눔고딕"/>
                <a:cs typeface="나눔고딕"/>
              </a:rPr>
              <a:t> </a:t>
            </a:r>
            <a:r>
              <a:rPr lang="en-US" altLang="ko-KR" sz="3000" b="1" dirty="0">
                <a:solidFill>
                  <a:srgbClr val="8000FF"/>
                </a:solidFill>
                <a:ea typeface="나눔고딕"/>
                <a:cs typeface="나눔고딕"/>
              </a:rPr>
              <a:t>Noun</a:t>
            </a:r>
            <a:endParaRPr lang="en-US" sz="3000" b="1" dirty="0">
              <a:solidFill>
                <a:srgbClr val="8000FF"/>
              </a:solidFill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890" y="5842023"/>
            <a:ext cx="209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비싸</a:t>
            </a:r>
            <a:r>
              <a:rPr lang="ko-KR" altLang="en-US" sz="24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좋</a:t>
            </a:r>
            <a:r>
              <a:rPr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b="1" dirty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옷</a:t>
            </a:r>
            <a:endParaRPr lang="en-US" sz="2400" b="1" dirty="0">
              <a:solidFill>
                <a:srgbClr val="8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999" y="5410953"/>
            <a:ext cx="2970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expensive and nice clothes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560820" y="5872618"/>
            <a:ext cx="2382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싸</a:t>
            </a:r>
            <a:r>
              <a:rPr lang="ko-KR" altLang="en-US" sz="24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맛있</a:t>
            </a:r>
            <a:r>
              <a:rPr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는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dirty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음식</a:t>
            </a:r>
            <a:endParaRPr lang="en-US" sz="2400" dirty="0">
              <a:solidFill>
                <a:srgbClr val="8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60820" y="5410953"/>
            <a:ext cx="2374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cheap and tasty food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6574299" y="5872618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깨끗하</a:t>
            </a:r>
            <a:r>
              <a:rPr lang="ko-KR" altLang="en-US" sz="2400" b="1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넓</a:t>
            </a:r>
            <a:r>
              <a:rPr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은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400" b="1" dirty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방</a:t>
            </a:r>
            <a:endParaRPr lang="en-US" sz="2400" b="1" dirty="0">
              <a:solidFill>
                <a:srgbClr val="8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12250" y="5410953"/>
            <a:ext cx="2763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clean and spacious room</a:t>
            </a:r>
            <a:endParaRPr lang="en-US" sz="2000" dirty="0"/>
          </a:p>
        </p:txBody>
      </p:sp>
      <p:pic>
        <p:nvPicPr>
          <p:cNvPr id="22" name="Picture 21" descr="양복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96"/>
          <a:stretch/>
        </p:blipFill>
        <p:spPr>
          <a:xfrm>
            <a:off x="930634" y="3950407"/>
            <a:ext cx="1593471" cy="1350785"/>
          </a:xfrm>
          <a:prstGeom prst="rect">
            <a:avLst/>
          </a:prstGeom>
        </p:spPr>
      </p:pic>
      <p:pic>
        <p:nvPicPr>
          <p:cNvPr id="23" name="Picture 22" descr="김밥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62" y="4018228"/>
            <a:ext cx="2582397" cy="1208562"/>
          </a:xfrm>
          <a:prstGeom prst="rect">
            <a:avLst/>
          </a:prstGeom>
        </p:spPr>
      </p:pic>
      <p:pic>
        <p:nvPicPr>
          <p:cNvPr id="24" name="Picture 23" descr="거실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56"/>
          <a:stretch/>
        </p:blipFill>
        <p:spPr>
          <a:xfrm>
            <a:off x="6646922" y="3891216"/>
            <a:ext cx="2146650" cy="14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3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172966"/>
              </p:ext>
            </p:extLst>
          </p:nvPr>
        </p:nvGraphicFramePr>
        <p:xfrm>
          <a:off x="945075" y="355638"/>
          <a:ext cx="7412771" cy="883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>
                          <a:latin typeface="+mn-lt"/>
                          <a:cs typeface="Arial Black"/>
                        </a:rPr>
                        <a:t>                      </a:t>
                      </a:r>
                      <a:r>
                        <a:rPr lang="ko-KR" altLang="en-US" sz="2600" b="1" dirty="0">
                          <a:latin typeface="+mn-lt"/>
                          <a:cs typeface="Arial Black"/>
                        </a:rPr>
                        <a:t>어떤 </a:t>
                      </a:r>
                      <a:r>
                        <a:rPr lang="ko-KR" altLang="ko-KR" sz="2600" b="1" dirty="0">
                          <a:latin typeface="+mn-lt"/>
                          <a:cs typeface="Arial Black"/>
                        </a:rPr>
                        <a:t>.</a:t>
                      </a:r>
                      <a:r>
                        <a:rPr lang="en-US" altLang="ko-KR" sz="2600" b="1" dirty="0">
                          <a:latin typeface="+mn-lt"/>
                          <a:cs typeface="Arial Black"/>
                        </a:rPr>
                        <a:t>..</a:t>
                      </a:r>
                      <a:r>
                        <a:rPr lang="ko-KR" altLang="en-US" sz="2600" b="1" dirty="0">
                          <a:latin typeface="+mn-lt"/>
                          <a:cs typeface="Arial Black"/>
                        </a:rPr>
                        <a:t>을</a:t>
                      </a:r>
                      <a:r>
                        <a:rPr lang="en-US" altLang="ko-KR" sz="2600" b="1" dirty="0">
                          <a:latin typeface="+mn-lt"/>
                          <a:cs typeface="Arial Black"/>
                        </a:rPr>
                        <a:t>/</a:t>
                      </a:r>
                      <a:r>
                        <a:rPr lang="ko-KR" altLang="en-US" sz="2600" b="1" dirty="0">
                          <a:latin typeface="+mn-lt"/>
                          <a:cs typeface="Arial Black"/>
                        </a:rPr>
                        <a:t>를 좋아하세요</a:t>
                      </a:r>
                      <a:r>
                        <a:rPr lang="en-US" altLang="ko-KR" sz="2600" b="1" dirty="0">
                          <a:latin typeface="+mn-lt"/>
                          <a:cs typeface="Arial Black"/>
                        </a:rPr>
                        <a:t>?</a:t>
                      </a:r>
                      <a:r>
                        <a:rPr lang="ko-KR" altLang="en-US" sz="2600" b="1" dirty="0">
                          <a:latin typeface="+mn-lt"/>
                          <a:cs typeface="Arial Black"/>
                        </a:rPr>
                        <a:t> </a:t>
                      </a:r>
                      <a:r>
                        <a:rPr lang="en-US" altLang="ko-KR" sz="2600" b="1" dirty="0">
                          <a:latin typeface="+mn-lt"/>
                          <a:cs typeface="Arial Black"/>
                        </a:rPr>
                        <a:t/>
                      </a:r>
                      <a:br>
                        <a:rPr lang="en-US" altLang="ko-KR" sz="2600" b="1" dirty="0">
                          <a:latin typeface="+mn-lt"/>
                          <a:cs typeface="Arial Black"/>
                        </a:rPr>
                      </a:br>
                      <a:r>
                        <a:rPr lang="en-US" altLang="ko-KR" sz="2600" b="1" dirty="0">
                          <a:latin typeface="+mn-lt"/>
                          <a:cs typeface="Arial Black"/>
                        </a:rPr>
                        <a:t>                              What kind of ... do you like?</a:t>
                      </a:r>
                      <a:endParaRPr lang="en-US" sz="30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532" y="1756161"/>
            <a:ext cx="7234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with your classmates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2858" y="2348330"/>
            <a:ext cx="8406710" cy="1277559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45075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55354" y="4145242"/>
            <a:ext cx="3614213" cy="2077492"/>
          </a:xfrm>
          <a:prstGeom prst="rect">
            <a:avLst/>
          </a:prstGeom>
          <a:solidFill>
            <a:srgbClr val="FDFBA6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b="1" dirty="0">
                <a:latin typeface="나눔고딕"/>
                <a:ea typeface="나눔고딕"/>
                <a:cs typeface="나눔고딕"/>
              </a:rPr>
              <a:t>Ask More Questions</a:t>
            </a:r>
            <a:endParaRPr lang="en-US" altLang="ko-KR" sz="2000" dirty="0">
              <a:latin typeface="나눔고딕"/>
              <a:ea typeface="나눔고딕"/>
              <a:cs typeface="나눔고딕"/>
            </a:endParaRP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어떤 음식을 좋아해요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어떤 남자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/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여자를 좋아해요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어떤 집에 살아요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어떤 친구가 있어요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?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04806" y="2573582"/>
            <a:ext cx="38031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나눔고딕"/>
                <a:ea typeface="나눔고딕"/>
                <a:cs typeface="나눔고딕"/>
              </a:rPr>
              <a:t>A: 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어떤 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Noun )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를 좋아해요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?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1515" y="2995081"/>
            <a:ext cx="63443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나눔고딕"/>
                <a:ea typeface="나눔고딕"/>
                <a:cs typeface="나눔고딕"/>
              </a:rPr>
              <a:t>B: 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저는 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err="1">
                <a:latin typeface="나눔고딕"/>
                <a:ea typeface="나눔고딕"/>
                <a:cs typeface="나눔고딕"/>
              </a:rPr>
              <a:t>Adj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+(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ㄴ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 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Noun )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를</a:t>
            </a:r>
            <a:r>
              <a:rPr lang="ko-KR" altLang="ko-KR" sz="22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좋아해요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35215" y="2992791"/>
            <a:ext cx="132195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무서운</a:t>
            </a:r>
            <a:endParaRPr lang="en-US" sz="2200" b="1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32080" y="3004469"/>
            <a:ext cx="72327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b="1" dirty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영화</a:t>
            </a:r>
            <a:endParaRPr lang="en-US" sz="2200" b="1" dirty="0">
              <a:solidFill>
                <a:srgbClr val="8000FF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2738" y="3819835"/>
            <a:ext cx="41998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80FF"/>
                </a:solidFill>
                <a:ea typeface="나눔고딕"/>
                <a:cs typeface="나눔고딕"/>
              </a:rPr>
              <a:t>Agree</a:t>
            </a:r>
          </a:p>
          <a:p>
            <a:r>
              <a:rPr lang="en-US" sz="2000" dirty="0">
                <a:ea typeface="나눔고딕"/>
                <a:cs typeface="나눔고딕"/>
              </a:rPr>
              <a:t>A: 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저</a:t>
            </a:r>
            <a:r>
              <a:rPr lang="ko-KR" altLang="en-US" sz="2000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도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. ‘</a:t>
            </a:r>
            <a:r>
              <a:rPr lang="en-US" altLang="ko-KR" sz="2000" dirty="0">
                <a:ea typeface="나눔고딕"/>
                <a:cs typeface="나눔고딕"/>
              </a:rPr>
              <a:t>So do I.’</a:t>
            </a:r>
            <a:endParaRPr lang="en-US" altLang="ko-KR" sz="2000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  (= 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저도 무서운 영화를 좋아해요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.)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635215" y="2561904"/>
            <a:ext cx="80300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영화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2738" y="5027188"/>
            <a:ext cx="45669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6600"/>
                </a:solidFill>
                <a:ea typeface="나눔고딕"/>
                <a:cs typeface="나눔고딕"/>
              </a:rPr>
              <a:t>Disagree</a:t>
            </a:r>
          </a:p>
          <a:p>
            <a:r>
              <a:rPr lang="en-US" altLang="ko-KR" sz="2000" dirty="0">
                <a:ea typeface="나눔고딕"/>
                <a:cs typeface="나눔고딕"/>
              </a:rPr>
              <a:t>A: 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 그래요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 저는 무서운 영화를 </a:t>
            </a:r>
            <a:endParaRPr lang="en-US" altLang="ko-KR" sz="2000" dirty="0">
              <a:latin typeface="나눔고딕"/>
              <a:ea typeface="나눔고딕"/>
              <a:cs typeface="나눔고딕"/>
            </a:endParaRPr>
          </a:p>
          <a:p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안 좋아해요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 웃긴 영화를 좋아해요</a:t>
            </a:r>
            <a:r>
              <a:rPr lang="en-US" altLang="ko-KR" sz="2000" dirty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en-US" altLang="ko-KR" sz="2000" dirty="0">
                <a:ea typeface="나눔고딕"/>
                <a:cs typeface="나눔고딕"/>
              </a:rPr>
              <a:t>	</a:t>
            </a:r>
            <a:r>
              <a:rPr lang="ko-KR" altLang="ko-KR" sz="2000" dirty="0">
                <a:ea typeface="나눔고딕"/>
                <a:cs typeface="나눔고딕"/>
              </a:rPr>
              <a:t>‘</a:t>
            </a:r>
            <a:r>
              <a:rPr lang="en-US" altLang="ko-KR" sz="2000" dirty="0">
                <a:ea typeface="나눔고딕"/>
                <a:cs typeface="나눔고딕"/>
              </a:rPr>
              <a:t>Really? I don’t like scary movies. </a:t>
            </a:r>
          </a:p>
          <a:p>
            <a:r>
              <a:rPr lang="en-US" altLang="ko-KR" sz="2000" dirty="0">
                <a:ea typeface="나눔고딕"/>
                <a:cs typeface="나눔고딕"/>
              </a:rPr>
              <a:t>	I like funny movies.’</a:t>
            </a:r>
            <a:endParaRPr lang="en-US" sz="2000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199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000501" y="676211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latin typeface="Arial Black"/>
                          <a:cs typeface="Arial Black"/>
                        </a:rPr>
                        <a:t>New Words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R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BB59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6084" y="1344144"/>
            <a:ext cx="3938476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>
                <a:solidFill>
                  <a:srgbClr val="008000"/>
                </a:solidFill>
                <a:ea typeface="굴림" pitchFamily="50" charset="-127"/>
              </a:rPr>
              <a:t>NOUN</a:t>
            </a:r>
            <a:r>
              <a:rPr lang="en-US" altLang="ko-KR" b="1" dirty="0">
                <a:ea typeface="굴림" pitchFamily="50" charset="-127"/>
              </a:rPr>
              <a:t>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가족</a:t>
            </a:r>
            <a:r>
              <a:rPr lang="en-US" altLang="ko-KR" dirty="0" smtClean="0">
                <a:ea typeface="나눔고딕"/>
                <a:cs typeface="나눔고딕"/>
              </a:rPr>
              <a:t>			family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나이</a:t>
            </a:r>
            <a:r>
              <a:rPr lang="en-US" altLang="ko-KR" dirty="0" smtClean="0">
                <a:ea typeface="나눔고딕"/>
                <a:cs typeface="나눔고딕"/>
              </a:rPr>
              <a:t>			age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딸</a:t>
            </a:r>
            <a:r>
              <a:rPr lang="en-US" altLang="ko-KR" dirty="0" smtClean="0">
                <a:ea typeface="나눔고딕"/>
                <a:cs typeface="나눔고딕"/>
              </a:rPr>
              <a:t>			daughter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댁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hon.</a:t>
            </a:r>
            <a:r>
              <a:rPr lang="en-US" altLang="ko-KR" dirty="0" smtClean="0">
                <a:ea typeface="나눔고딕"/>
                <a:cs typeface="나눔고딕"/>
              </a:rPr>
              <a:t>		home, house (=</a:t>
            </a:r>
            <a:r>
              <a:rPr lang="ko-KR" altLang="en-US" dirty="0" smtClean="0">
                <a:ea typeface="나눔고딕"/>
                <a:cs typeface="나눔고딕"/>
              </a:rPr>
              <a:t>집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plain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사진</a:t>
            </a:r>
            <a:r>
              <a:rPr lang="en-US" altLang="ko-KR" dirty="0" smtClean="0">
                <a:ea typeface="나눔고딕"/>
                <a:cs typeface="나눔고딕"/>
              </a:rPr>
              <a:t>			photo, picture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생신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hon.</a:t>
            </a:r>
            <a:r>
              <a:rPr lang="en-US" altLang="ko-KR" dirty="0" smtClean="0">
                <a:solidFill>
                  <a:srgbClr val="008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birthday (=</a:t>
            </a:r>
            <a:r>
              <a:rPr lang="ko-KR" altLang="en-US" dirty="0" smtClean="0">
                <a:ea typeface="나눔고딕"/>
                <a:cs typeface="나눔고딕"/>
              </a:rPr>
              <a:t>생일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plain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성함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i="1" dirty="0">
                <a:solidFill>
                  <a:srgbClr val="008000"/>
                </a:solidFill>
                <a:ea typeface="나눔고딕"/>
                <a:cs typeface="나눔고딕"/>
              </a:rPr>
              <a:t>hon.</a:t>
            </a:r>
            <a:r>
              <a:rPr lang="en-US" altLang="ko-KR" dirty="0" smtClean="0">
                <a:ea typeface="나눔고딕"/>
                <a:cs typeface="나눔고딕"/>
              </a:rPr>
              <a:t>		name (=</a:t>
            </a:r>
            <a:r>
              <a:rPr lang="ko-KR" altLang="en-US" dirty="0" smtClean="0">
                <a:ea typeface="나눔고딕"/>
                <a:cs typeface="나눔고딕"/>
              </a:rPr>
              <a:t>이름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plain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스웨터</a:t>
            </a:r>
            <a:r>
              <a:rPr lang="en-US" altLang="ko-KR" dirty="0" smtClean="0">
                <a:ea typeface="나눔고딕"/>
                <a:cs typeface="나눔고딕"/>
              </a:rPr>
              <a:t>		sweater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아들</a:t>
            </a:r>
            <a:r>
              <a:rPr lang="en-US" altLang="ko-KR" dirty="0" smtClean="0">
                <a:ea typeface="나눔고딕"/>
                <a:cs typeface="나눔고딕"/>
              </a:rPr>
              <a:t>			son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연세</a:t>
            </a:r>
            <a:r>
              <a:rPr lang="en-US" altLang="ko-KR" i="1" dirty="0">
                <a:solidFill>
                  <a:srgbClr val="008000"/>
                </a:solidFill>
                <a:ea typeface="나눔고딕"/>
                <a:cs typeface="나눔고딕"/>
              </a:rPr>
              <a:t>h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on.		</a:t>
            </a:r>
            <a:r>
              <a:rPr lang="en-US" altLang="ko-KR" dirty="0" smtClean="0">
                <a:ea typeface="나눔고딕"/>
                <a:cs typeface="나눔고딕"/>
              </a:rPr>
              <a:t>age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작년</a:t>
            </a:r>
            <a:r>
              <a:rPr lang="en-US" altLang="ko-KR" dirty="0" smtClean="0">
                <a:ea typeface="나눔고딕"/>
                <a:cs typeface="나눔고딕"/>
              </a:rPr>
              <a:t>			last year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장갑</a:t>
            </a:r>
            <a:r>
              <a:rPr lang="en-US" altLang="ko-KR" dirty="0" smtClean="0">
                <a:ea typeface="나눔고딕"/>
                <a:cs typeface="나눔고딕"/>
              </a:rPr>
              <a:t>			gloves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할머니</a:t>
            </a:r>
            <a:r>
              <a:rPr lang="en-US" altLang="ko-KR" dirty="0" smtClean="0">
                <a:ea typeface="나눔고딕"/>
                <a:cs typeface="나눔고딕"/>
              </a:rPr>
              <a:t>		grandmother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할아버지</a:t>
            </a:r>
            <a:r>
              <a:rPr lang="en-US" altLang="ko-KR" dirty="0" smtClean="0">
                <a:ea typeface="나눔고딕"/>
                <a:cs typeface="나눔고딕"/>
              </a:rPr>
              <a:t>		grandfather</a:t>
            </a:r>
          </a:p>
          <a:p>
            <a:pPr latinLnBrk="1"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COUNTER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살</a:t>
            </a:r>
            <a:r>
              <a:rPr lang="en-US" altLang="ko-KR" dirty="0">
                <a:ea typeface="나눔고딕"/>
                <a:cs typeface="나눔고딕"/>
              </a:rPr>
              <a:t>			</a:t>
            </a:r>
            <a:r>
              <a:rPr lang="en-US" altLang="ko-KR" dirty="0" smtClean="0">
                <a:ea typeface="나눔고딕"/>
                <a:cs typeface="나눔고딕"/>
              </a:rPr>
              <a:t>years old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분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hon.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people (=</a:t>
            </a:r>
            <a:r>
              <a:rPr lang="ko-KR" altLang="en-US" dirty="0" smtClean="0">
                <a:ea typeface="나눔고딕"/>
                <a:cs typeface="나눔고딕"/>
              </a:rPr>
              <a:t>명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plain</a:t>
            </a:r>
            <a:r>
              <a:rPr lang="en-US" altLang="ko-KR" dirty="0" smtClean="0">
                <a:ea typeface="나눔고딕"/>
                <a:cs typeface="나눔고딕"/>
              </a:rPr>
              <a:t>)		</a:t>
            </a:r>
            <a:endParaRPr lang="en-US" altLang="ko-KR" dirty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74560" y="1344144"/>
            <a:ext cx="4869440" cy="518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VERB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돌아가시다</a:t>
            </a:r>
            <a:r>
              <a:rPr lang="en-US" altLang="ko-KR" i="1" dirty="0">
                <a:solidFill>
                  <a:srgbClr val="008000"/>
                </a:solidFill>
                <a:ea typeface="나눔고딕"/>
                <a:cs typeface="나눔고딕"/>
              </a:rPr>
              <a:t>hon.</a:t>
            </a:r>
            <a:r>
              <a:rPr lang="en-US" altLang="ko-KR" dirty="0"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to pass away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드리다</a:t>
            </a:r>
            <a:r>
              <a:rPr lang="en-US" altLang="ko-KR" i="1" dirty="0">
                <a:solidFill>
                  <a:srgbClr val="008000"/>
                </a:solidFill>
                <a:ea typeface="나눔고딕"/>
                <a:cs typeface="나눔고딕"/>
              </a:rPr>
              <a:t>hon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.		</a:t>
            </a:r>
            <a:r>
              <a:rPr lang="en-US" altLang="ko-KR" dirty="0" smtClean="0">
                <a:ea typeface="나눔고딕"/>
                <a:cs typeface="나눔고딕"/>
              </a:rPr>
              <a:t>to give (=</a:t>
            </a:r>
            <a:r>
              <a:rPr lang="ko-KR" altLang="en-US" dirty="0" smtClean="0">
                <a:ea typeface="나눔고딕"/>
                <a:cs typeface="나눔고딕"/>
              </a:rPr>
              <a:t>주다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plain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드시다</a:t>
            </a:r>
            <a:r>
              <a:rPr lang="en-US" altLang="ko-KR" i="1" dirty="0">
                <a:solidFill>
                  <a:srgbClr val="008000"/>
                </a:solidFill>
                <a:ea typeface="나눔고딕"/>
                <a:cs typeface="나눔고딕"/>
              </a:rPr>
              <a:t>hon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.	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to eat (=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먹다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plain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)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주무시다</a:t>
            </a:r>
            <a:r>
              <a:rPr lang="en-US" altLang="ko-KR" i="1" dirty="0">
                <a:solidFill>
                  <a:srgbClr val="008000"/>
                </a:solidFill>
                <a:ea typeface="나눔고딕"/>
                <a:cs typeface="나눔고딕"/>
              </a:rPr>
              <a:t>hon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.		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to sleep (=</a:t>
            </a: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자다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plain</a:t>
            </a:r>
            <a:r>
              <a:rPr lang="ko-KR" altLang="ko-KR" dirty="0">
                <a:solidFill>
                  <a:srgbClr val="000000"/>
                </a:solidFill>
                <a:ea typeface="나눔고딕"/>
                <a:cs typeface="나눔고딕"/>
              </a:rPr>
              <a:t>)</a:t>
            </a:r>
            <a:endParaRPr lang="en-US" altLang="ko-KR" i="1" dirty="0" smtClean="0">
              <a:solidFill>
                <a:srgbClr val="000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죽다</a:t>
            </a:r>
            <a:r>
              <a:rPr lang="en-US" altLang="ko-KR" dirty="0" smtClean="0">
                <a:ea typeface="나눔고딕"/>
                <a:cs typeface="나눔고딕"/>
              </a:rPr>
              <a:t>				to die</a:t>
            </a:r>
            <a:endParaRPr lang="en-US" altLang="ko-KR" dirty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찍다</a:t>
            </a:r>
            <a:r>
              <a:rPr lang="en-US" altLang="ko-KR" dirty="0" smtClean="0">
                <a:solidFill>
                  <a:srgbClr val="000000"/>
                </a:solidFill>
                <a:ea typeface="나눔고딕"/>
                <a:cs typeface="나눔고딕"/>
              </a:rPr>
              <a:t>				to take (a photo)</a:t>
            </a:r>
          </a:p>
          <a:p>
            <a:pPr latinLnBrk="1">
              <a:lnSpc>
                <a:spcPct val="60000"/>
              </a:lnSpc>
              <a:defRPr/>
            </a:pPr>
            <a:endParaRPr lang="en-US" altLang="ko-KR" b="1" dirty="0" smtClean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ADJECTIVE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solidFill>
                  <a:srgbClr val="000000"/>
                </a:solidFill>
                <a:ea typeface="나눔고딕"/>
                <a:cs typeface="나눔고딕"/>
              </a:rPr>
              <a:t>건강하다</a:t>
            </a:r>
            <a:r>
              <a:rPr lang="en-US" altLang="ko-KR" dirty="0">
                <a:solidFill>
                  <a:srgbClr val="0000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solidFill>
                  <a:srgbClr val="FF6600"/>
                </a:solidFill>
                <a:ea typeface="나눔고딕"/>
                <a:cs typeface="나눔고딕"/>
              </a:rPr>
              <a:t>	</a:t>
            </a:r>
            <a:r>
              <a:rPr lang="en-US" altLang="ko-KR" dirty="0" smtClean="0">
                <a:ea typeface="나눔고딕"/>
                <a:cs typeface="나눔고딕"/>
              </a:rPr>
              <a:t>	to </a:t>
            </a:r>
            <a:r>
              <a:rPr lang="en-US" altLang="ko-KR" dirty="0">
                <a:ea typeface="나눔고딕"/>
                <a:cs typeface="나눔고딕"/>
              </a:rPr>
              <a:t>be </a:t>
            </a:r>
            <a:r>
              <a:rPr lang="en-US" altLang="ko-KR" dirty="0" smtClean="0">
                <a:ea typeface="나눔고딕"/>
                <a:cs typeface="나눔고딕"/>
              </a:rPr>
              <a:t>healthy 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즐겁다</a:t>
            </a:r>
            <a:r>
              <a:rPr lang="en-US" altLang="ko-KR" dirty="0" smtClean="0">
                <a:ea typeface="나눔고딕"/>
                <a:cs typeface="나눔고딕"/>
              </a:rPr>
              <a:t>			to be joyful</a:t>
            </a:r>
          </a:p>
          <a:p>
            <a:pPr latinLnBrk="1">
              <a:lnSpc>
                <a:spcPct val="60000"/>
              </a:lnSpc>
              <a:defRPr/>
            </a:pPr>
            <a:r>
              <a:rPr lang="en-US" altLang="ko-KR" dirty="0" smtClean="0">
                <a:ea typeface="나눔고딕"/>
                <a:cs typeface="나눔고딕"/>
              </a:rPr>
              <a:t>				</a:t>
            </a: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ADVERB</a:t>
            </a: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모두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ko-KR" altLang="en-US" dirty="0" smtClean="0">
                <a:ea typeface="나눔고딕"/>
                <a:cs typeface="나눔고딕"/>
              </a:rPr>
              <a:t> </a:t>
            </a:r>
            <a:r>
              <a:rPr lang="en-US" altLang="ko-KR" dirty="0" smtClean="0">
                <a:ea typeface="나눔고딕"/>
                <a:cs typeface="나눔고딕"/>
              </a:rPr>
              <a:t>			all </a:t>
            </a:r>
          </a:p>
          <a:p>
            <a:pPr latinLnBrk="1">
              <a:lnSpc>
                <a:spcPct val="60000"/>
              </a:lnSpc>
              <a:defRPr/>
            </a:pPr>
            <a:endParaRPr lang="en-US" altLang="ko-KR" dirty="0" smtClean="0"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PARTICLE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ko-KR" altLang="en-US" dirty="0" smtClean="0">
                <a:ea typeface="나눔고딕"/>
                <a:cs typeface="나눔고딕"/>
              </a:rPr>
              <a:t>께서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i="1" dirty="0">
                <a:solidFill>
                  <a:srgbClr val="008000"/>
                </a:solidFill>
                <a:ea typeface="나눔고딕"/>
                <a:cs typeface="나눔고딕"/>
              </a:rPr>
              <a:t>hon.</a:t>
            </a:r>
            <a:r>
              <a:rPr lang="en-US" altLang="ko-KR" dirty="0" smtClean="0">
                <a:ea typeface="나눔고딕"/>
                <a:cs typeface="나눔고딕"/>
              </a:rPr>
              <a:t>			subject particle </a:t>
            </a:r>
            <a:r>
              <a:rPr lang="ko-KR" altLang="ko-KR" dirty="0" smtClean="0">
                <a:ea typeface="나눔고딕"/>
                <a:cs typeface="나눔고딕"/>
              </a:rPr>
              <a:t>(</a:t>
            </a:r>
            <a:r>
              <a:rPr lang="en-US" altLang="ko-KR" dirty="0" smtClean="0">
                <a:ea typeface="나눔고딕"/>
                <a:cs typeface="나눔고딕"/>
              </a:rPr>
              <a:t>=</a:t>
            </a:r>
            <a:r>
              <a:rPr lang="ko-KR" altLang="en-US" dirty="0" smtClean="0">
                <a:ea typeface="나눔고딕"/>
                <a:cs typeface="나눔고딕"/>
              </a:rPr>
              <a:t>이</a:t>
            </a:r>
            <a:r>
              <a:rPr lang="en-US" altLang="ko-KR" dirty="0" smtClean="0">
                <a:ea typeface="나눔고딕"/>
                <a:cs typeface="나눔고딕"/>
              </a:rPr>
              <a:t>/</a:t>
            </a:r>
            <a:r>
              <a:rPr lang="ko-KR" altLang="en-US" dirty="0" smtClean="0">
                <a:ea typeface="나눔고딕"/>
                <a:cs typeface="나눔고딕"/>
              </a:rPr>
              <a:t>가</a:t>
            </a:r>
            <a:r>
              <a:rPr lang="en-US" altLang="ko-KR" i="1" dirty="0" smtClean="0">
                <a:solidFill>
                  <a:srgbClr val="008000"/>
                </a:solidFill>
                <a:ea typeface="나눔고딕"/>
                <a:cs typeface="나눔고딕"/>
              </a:rPr>
              <a:t>plain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</a:p>
          <a:p>
            <a:pPr latinLnBrk="1">
              <a:lnSpc>
                <a:spcPct val="60000"/>
              </a:lnSpc>
              <a:defRPr/>
            </a:pPr>
            <a:endParaRPr lang="en-US" altLang="ko-KR" dirty="0">
              <a:solidFill>
                <a:srgbClr val="FF66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b="1" dirty="0" smtClean="0">
                <a:solidFill>
                  <a:srgbClr val="008000"/>
                </a:solidFill>
                <a:ea typeface="나눔고딕"/>
                <a:cs typeface="나눔고딕"/>
              </a:rPr>
              <a:t>SUFFIX</a:t>
            </a:r>
            <a:endParaRPr lang="en-US" altLang="ko-KR" b="1" dirty="0">
              <a:solidFill>
                <a:srgbClr val="008000"/>
              </a:solidFill>
              <a:ea typeface="나눔고딕"/>
              <a:cs typeface="나눔고딕"/>
            </a:endParaRPr>
          </a:p>
          <a:p>
            <a:pPr latinLnBrk="1">
              <a:defRPr/>
            </a:pPr>
            <a:r>
              <a:rPr lang="en-US" altLang="ko-KR" dirty="0" smtClean="0">
                <a:ea typeface="나눔고딕"/>
                <a:cs typeface="나눔고딕"/>
              </a:rPr>
              <a:t>~(</a:t>
            </a:r>
            <a:r>
              <a:rPr lang="ko-KR" altLang="en-US" dirty="0" smtClean="0">
                <a:ea typeface="나눔고딕"/>
                <a:cs typeface="나눔고딕"/>
              </a:rPr>
              <a:t>으</a:t>
            </a:r>
            <a:r>
              <a:rPr lang="en-US" altLang="ko-KR" dirty="0" smtClean="0">
                <a:ea typeface="나눔고딕"/>
                <a:cs typeface="나눔고딕"/>
              </a:rPr>
              <a:t>)</a:t>
            </a:r>
            <a:r>
              <a:rPr lang="ko-KR" altLang="en-US" dirty="0" smtClean="0">
                <a:ea typeface="나눔고딕"/>
                <a:cs typeface="나눔고딕"/>
              </a:rPr>
              <a:t>시</a:t>
            </a:r>
            <a:r>
              <a:rPr lang="en-US" altLang="ko-KR" dirty="0" smtClean="0">
                <a:ea typeface="나눔고딕"/>
                <a:cs typeface="나눔고딕"/>
              </a:rPr>
              <a:t>	</a:t>
            </a:r>
            <a:r>
              <a:rPr lang="en-US" altLang="ko-KR" dirty="0">
                <a:ea typeface="나눔고딕"/>
                <a:cs typeface="나눔고딕"/>
              </a:rPr>
              <a:t>		</a:t>
            </a:r>
            <a:r>
              <a:rPr lang="en-US" altLang="ko-KR" dirty="0" smtClean="0">
                <a:ea typeface="나눔고딕"/>
                <a:cs typeface="나눔고딕"/>
              </a:rPr>
              <a:t>subject honorifics</a:t>
            </a:r>
            <a:endParaRPr lang="en-US" altLang="ko-KR" dirty="0"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6920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00501" y="1414047"/>
            <a:ext cx="7369074" cy="5242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제니 씨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주말에 바빴어요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일요일이 할머니 생신이었어요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20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그래서 가족들하고 같이 저녁을 먹었어요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그랬어요</a:t>
            </a:r>
            <a:r>
              <a:rPr lang="ko-KR" altLang="ko-KR" sz="2000" b="1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altLang="ko-KR" sz="2000" b="1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오래간만에 즐거운 시간을 보냈어요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.	</a:t>
            </a:r>
          </a:p>
          <a:p>
            <a:pPr>
              <a:lnSpc>
                <a:spcPct val="140000"/>
              </a:lnSpc>
            </a:pP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할머니께서 아주 좋아하셨어요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할머니께 선물 드렸어요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스웨터하고 장갑을 드렸어요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할머니 연세가 어떻게 되세요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올해 일흔 다섯이세요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할머니께서 건강하세요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제니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b="1" dirty="0" smtClean="0">
                <a:latin typeface="나눔고딕"/>
                <a:ea typeface="나눔고딕"/>
                <a:cs typeface="나눔고딕"/>
              </a:rPr>
              <a:t> 연세는 많으시지만 아주 건강하세요</a:t>
            </a:r>
            <a:r>
              <a:rPr lang="en-US" altLang="ko-KR" sz="2000" b="1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/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할머니 연세가 어떻게 되세요</a:t>
                      </a:r>
                      <a:r>
                        <a:rPr lang="en-US" altLang="ko-KR" sz="2200" b="1" dirty="0" smtClean="0">
                          <a:latin typeface="나눔고딕"/>
                          <a:ea typeface="나눔고딕"/>
                          <a:cs typeface="나눔고딕"/>
                        </a:rPr>
                        <a:t>?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L9C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17" y="605681"/>
            <a:ext cx="681262" cy="583114"/>
          </a:xfrm>
          <a:prstGeom prst="rect">
            <a:avLst/>
          </a:prstGeom>
        </p:spPr>
      </p:pic>
      <p:pic>
        <p:nvPicPr>
          <p:cNvPr id="7" name="Picture 6" descr="L9C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78" y="3532690"/>
            <a:ext cx="2620490" cy="22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1043524" y="5577186"/>
            <a:ext cx="6972661" cy="74380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43524" y="4569846"/>
            <a:ext cx="6972661" cy="74380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43524" y="3611657"/>
            <a:ext cx="6972661" cy="743806"/>
          </a:xfrm>
          <a:prstGeom prst="roundRect">
            <a:avLst/>
          </a:prstGeom>
          <a:solidFill>
            <a:srgbClr val="FDFB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58260" y="3507713"/>
            <a:ext cx="3241500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984807"/>
                </a:solidFill>
                <a:ea typeface="나눔고딕"/>
                <a:cs typeface="나눔고딕"/>
              </a:rPr>
              <a:t>한테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‘to (a person)’</a:t>
            </a:r>
          </a:p>
          <a:p>
            <a:r>
              <a:rPr lang="en-US" altLang="ko-KR" sz="2100" dirty="0" smtClean="0">
                <a:ea typeface="나눔고딕"/>
                <a:cs typeface="나눔고딕"/>
              </a:rPr>
              <a:t>e.g., </a:t>
            </a:r>
            <a:r>
              <a:rPr lang="ko-KR" altLang="en-US" sz="2100" dirty="0" smtClean="0">
                <a:ea typeface="나눔고딕"/>
                <a:cs typeface="나눔고딕"/>
              </a:rPr>
              <a:t>친구한테</a:t>
            </a:r>
            <a:endParaRPr lang="en-US" altLang="ko-KR" sz="2100" dirty="0" smtClean="0">
              <a:ea typeface="나눔고딕"/>
              <a:cs typeface="나눔고딕"/>
            </a:endParaRPr>
          </a:p>
          <a:p>
            <a:endParaRPr lang="en-US" altLang="ko-KR" sz="2100" dirty="0" smtClean="0"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한테서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‘from (a person)’</a:t>
            </a:r>
          </a:p>
          <a:p>
            <a:r>
              <a:rPr lang="en-US" altLang="ko-KR" sz="2100" dirty="0" smtClean="0">
                <a:ea typeface="나눔고딕"/>
                <a:cs typeface="나눔고딕"/>
              </a:rPr>
              <a:t>e.g., </a:t>
            </a:r>
            <a:r>
              <a:rPr lang="ko-KR" altLang="en-US" sz="2100" dirty="0" smtClean="0">
                <a:ea typeface="나눔고딕"/>
                <a:cs typeface="나눔고딕"/>
              </a:rPr>
              <a:t>친구한테서</a:t>
            </a:r>
            <a:endParaRPr lang="en-US" altLang="ko-KR" sz="2100" dirty="0" smtClean="0">
              <a:ea typeface="나눔고딕"/>
              <a:cs typeface="나눔고딕"/>
            </a:endParaRPr>
          </a:p>
          <a:p>
            <a:endParaRPr lang="en-US" altLang="ko-KR" sz="2100" dirty="0" smtClean="0"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이</a:t>
            </a:r>
            <a:r>
              <a:rPr lang="ko-KR" altLang="ko-KR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/</a:t>
            </a:r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가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(subject particle)</a:t>
            </a:r>
          </a:p>
          <a:p>
            <a:r>
              <a:rPr lang="en-US" altLang="ko-KR" sz="2100" dirty="0" smtClean="0">
                <a:ea typeface="나눔고딕"/>
                <a:cs typeface="나눔고딕"/>
              </a:rPr>
              <a:t>e.g., </a:t>
            </a:r>
            <a:r>
              <a:rPr lang="ko-KR" altLang="en-US" sz="2100" dirty="0" smtClean="0">
                <a:ea typeface="나눔고딕"/>
                <a:cs typeface="나눔고딕"/>
              </a:rPr>
              <a:t>친구가</a:t>
            </a:r>
            <a:endParaRPr lang="en-US" altLang="ko-KR" sz="2100" dirty="0" smtClean="0"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44570" y="3507713"/>
            <a:ext cx="2951292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6">
                    <a:lumMod val="50000"/>
                  </a:schemeClr>
                </a:solidFill>
                <a:ea typeface="나눔고딕"/>
                <a:cs typeface="나눔고딕"/>
              </a:rPr>
              <a:t>께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‘to (a person)’</a:t>
            </a:r>
          </a:p>
          <a:p>
            <a:r>
              <a:rPr lang="en-US" altLang="ko-KR" sz="2100" dirty="0" smtClean="0">
                <a:ea typeface="나눔고딕"/>
                <a:cs typeface="나눔고딕"/>
              </a:rPr>
              <a:t>e.g., </a:t>
            </a:r>
            <a:r>
              <a:rPr lang="ko-KR" altLang="en-US" sz="2100" dirty="0" smtClean="0">
                <a:ea typeface="나눔고딕"/>
                <a:cs typeface="나눔고딕"/>
              </a:rPr>
              <a:t>어머니께</a:t>
            </a:r>
            <a:endParaRPr lang="en-US" altLang="ko-KR" sz="2100" dirty="0" smtClean="0">
              <a:ea typeface="나눔고딕"/>
              <a:cs typeface="나눔고딕"/>
            </a:endParaRPr>
          </a:p>
          <a:p>
            <a:endParaRPr lang="en-US" altLang="ko-KR" sz="2100" dirty="0" smtClean="0"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께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‘from (a person)’</a:t>
            </a:r>
          </a:p>
          <a:p>
            <a:r>
              <a:rPr lang="en-US" altLang="ko-KR" sz="2100" dirty="0" smtClean="0">
                <a:ea typeface="나눔고딕"/>
                <a:cs typeface="나눔고딕"/>
              </a:rPr>
              <a:t>e.g., </a:t>
            </a:r>
            <a:r>
              <a:rPr lang="ko-KR" altLang="en-US" sz="2100" dirty="0" smtClean="0">
                <a:ea typeface="나눔고딕"/>
                <a:cs typeface="나눔고딕"/>
              </a:rPr>
              <a:t>어머니께</a:t>
            </a:r>
            <a:endParaRPr lang="en-US" altLang="ko-KR" sz="2100" dirty="0" smtClean="0">
              <a:ea typeface="나눔고딕"/>
              <a:cs typeface="나눔고딕"/>
            </a:endParaRPr>
          </a:p>
          <a:p>
            <a:endParaRPr lang="en-US" altLang="ko-KR" sz="2100" dirty="0" smtClean="0">
              <a:ea typeface="나눔고딕"/>
              <a:cs typeface="나눔고딕"/>
            </a:endParaRPr>
          </a:p>
          <a:p>
            <a:r>
              <a:rPr lang="ko-KR" altLang="en-US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께서</a:t>
            </a:r>
            <a:r>
              <a:rPr lang="ko-KR" altLang="en-US" sz="2400" dirty="0" smtClean="0">
                <a:ea typeface="나눔고딕"/>
                <a:cs typeface="나눔고딕"/>
              </a:rPr>
              <a:t> </a:t>
            </a:r>
            <a:r>
              <a:rPr lang="en-US" altLang="ko-KR" sz="2400" dirty="0" smtClean="0">
                <a:ea typeface="나눔고딕"/>
                <a:cs typeface="나눔고딕"/>
              </a:rPr>
              <a:t>(subject particle)</a:t>
            </a:r>
          </a:p>
          <a:p>
            <a:r>
              <a:rPr lang="en-US" altLang="ko-KR" sz="2100" dirty="0" smtClean="0">
                <a:ea typeface="나눔고딕"/>
                <a:cs typeface="나눔고딕"/>
              </a:rPr>
              <a:t>e.g., </a:t>
            </a:r>
            <a:r>
              <a:rPr lang="ko-KR" altLang="en-US" sz="2100" dirty="0" smtClean="0">
                <a:ea typeface="나눔고딕"/>
                <a:cs typeface="나눔고딕"/>
              </a:rPr>
              <a:t>어머니께서</a:t>
            </a:r>
            <a:endParaRPr lang="en-US" altLang="ko-KR" sz="2100" dirty="0" smtClean="0">
              <a:ea typeface="나눔고딕"/>
              <a:cs typeface="나눔고딕"/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51754" y="1751718"/>
            <a:ext cx="8156201" cy="1194356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952" y="1982932"/>
            <a:ext cx="7964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 smtClean="0">
                <a:solidFill>
                  <a:srgbClr val="FF0080"/>
                </a:solidFill>
                <a:ea typeface="나눔고딕"/>
                <a:cs typeface="나눔고딕"/>
              </a:rPr>
              <a:t>께서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is the </a:t>
            </a:r>
            <a:r>
              <a:rPr lang="en-US" altLang="ko-KR" sz="2200" dirty="0" smtClean="0">
                <a:solidFill>
                  <a:srgbClr val="8000FF"/>
                </a:solidFill>
                <a:ea typeface="나눔고딕"/>
                <a:cs typeface="나눔고딕"/>
              </a:rPr>
              <a:t>honorific </a:t>
            </a:r>
            <a:r>
              <a:rPr lang="en-US" altLang="ko-KR" sz="2200" dirty="0" smtClean="0">
                <a:ea typeface="나눔고딕"/>
                <a:cs typeface="나눔고딕"/>
              </a:rPr>
              <a:t>counterpart of the subject particle </a:t>
            </a:r>
            <a:r>
              <a:rPr lang="ko-KR" altLang="en-US" sz="2200" b="1" dirty="0" smtClean="0">
                <a:solidFill>
                  <a:srgbClr val="FF0080"/>
                </a:solidFill>
                <a:ea typeface="나눔고딕"/>
                <a:cs typeface="나눔고딕"/>
              </a:rPr>
              <a:t>이</a:t>
            </a:r>
            <a:r>
              <a:rPr lang="en-US" altLang="ko-KR" sz="2200" b="1" dirty="0" smtClean="0">
                <a:solidFill>
                  <a:srgbClr val="FF0080"/>
                </a:solidFill>
                <a:ea typeface="나눔고딕"/>
                <a:cs typeface="나눔고딕"/>
              </a:rPr>
              <a:t>/</a:t>
            </a:r>
            <a:r>
              <a:rPr lang="ko-KR" altLang="en-US" sz="2200" b="1" dirty="0" smtClean="0">
                <a:solidFill>
                  <a:srgbClr val="FF0080"/>
                </a:solidFill>
                <a:ea typeface="나눔고딕"/>
                <a:cs typeface="나눔고딕"/>
              </a:rPr>
              <a:t>가</a:t>
            </a:r>
            <a:r>
              <a:rPr lang="en-US" altLang="ko-KR" sz="2200" dirty="0" smtClean="0"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/>
            </a:r>
            <a:br>
              <a:rPr lang="en-US" altLang="ko-KR" sz="2200" dirty="0" smtClean="0">
                <a:ea typeface="나눔고딕"/>
                <a:cs typeface="나눔고딕"/>
              </a:rPr>
            </a:br>
            <a:r>
              <a:rPr lang="en-US" altLang="ko-KR" sz="2200" b="1" dirty="0" smtClean="0">
                <a:ea typeface="나눔고딕"/>
                <a:cs typeface="나눔고딕"/>
              </a:rPr>
              <a:t>NOT of </a:t>
            </a:r>
            <a:r>
              <a:rPr lang="ko-KR" altLang="en-US" sz="2200" b="1" dirty="0" smtClean="0">
                <a:ea typeface="나눔고딕"/>
                <a:cs typeface="나눔고딕"/>
              </a:rPr>
              <a:t>한테서 </a:t>
            </a:r>
            <a:r>
              <a:rPr lang="en-US" altLang="ko-KR" sz="2200" dirty="0" smtClean="0">
                <a:ea typeface="나눔고딕"/>
                <a:cs typeface="나눔고딕"/>
              </a:rPr>
              <a:t>‘from (a person)’.  The honorific form of </a:t>
            </a:r>
            <a:r>
              <a:rPr lang="ko-KR" altLang="en-US" sz="2200" b="1" dirty="0" smtClean="0">
                <a:solidFill>
                  <a:srgbClr val="0080FF"/>
                </a:solidFill>
                <a:ea typeface="나눔고딕"/>
                <a:cs typeface="나눔고딕"/>
              </a:rPr>
              <a:t>한테서</a:t>
            </a:r>
            <a:r>
              <a:rPr lang="ko-KR" altLang="en-US" sz="2200" dirty="0" smtClean="0"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ea typeface="나눔고딕"/>
                <a:cs typeface="나눔고딕"/>
              </a:rPr>
              <a:t>is </a:t>
            </a:r>
            <a:r>
              <a:rPr lang="ko-KR" altLang="en-US" sz="2200" b="1" dirty="0" smtClean="0">
                <a:solidFill>
                  <a:srgbClr val="0080FF"/>
                </a:solidFill>
                <a:ea typeface="나눔고딕"/>
                <a:cs typeface="나눔고딕"/>
              </a:rPr>
              <a:t>께</a:t>
            </a:r>
            <a:r>
              <a:rPr lang="en-US" altLang="ko-KR" sz="2200" dirty="0" smtClean="0">
                <a:ea typeface="나눔고딕"/>
                <a:cs typeface="나눔고딕"/>
              </a:rPr>
              <a:t>.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94873" y="3108697"/>
            <a:ext cx="7640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Plain</a:t>
            </a:r>
            <a:endParaRPr lang="en-US" sz="2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749327" y="3108697"/>
            <a:ext cx="12618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Honorific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3936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Conversation 2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 smtClean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 smtClean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438787" y="1578352"/>
            <a:ext cx="8156201" cy="83546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6985" y="1809566"/>
            <a:ext cx="7964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보내다</a:t>
            </a:r>
            <a:r>
              <a:rPr lang="ko-KR" altLang="en-US" sz="2200" dirty="0" smtClean="0"/>
              <a:t> </a:t>
            </a:r>
            <a:r>
              <a:rPr lang="en-US" altLang="ko-KR" sz="2200" dirty="0" smtClean="0"/>
              <a:t>‘to send’ has an additional meaning, ‘</a:t>
            </a:r>
            <a:r>
              <a:rPr lang="en-US" altLang="ko-KR" sz="2200" b="1" dirty="0" smtClean="0">
                <a:solidFill>
                  <a:srgbClr val="FF0080"/>
                </a:solidFill>
              </a:rPr>
              <a:t>to spend time</a:t>
            </a:r>
            <a:r>
              <a:rPr lang="en-US" altLang="ko-KR" sz="2200" dirty="0" smtClean="0"/>
              <a:t>’.</a:t>
            </a:r>
          </a:p>
        </p:txBody>
      </p:sp>
      <p:pic>
        <p:nvPicPr>
          <p:cNvPr id="7" name="Picture 6" descr="편지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84" y="2618546"/>
            <a:ext cx="1178049" cy="929554"/>
          </a:xfrm>
          <a:prstGeom prst="rect">
            <a:avLst/>
          </a:prstGeom>
        </p:spPr>
      </p:pic>
      <p:pic>
        <p:nvPicPr>
          <p:cNvPr id="8" name="Picture 7" descr="보내다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81" y="2455295"/>
            <a:ext cx="1774429" cy="1153379"/>
          </a:xfrm>
          <a:prstGeom prst="rect">
            <a:avLst/>
          </a:prstGeom>
        </p:spPr>
      </p:pic>
      <p:pic>
        <p:nvPicPr>
          <p:cNvPr id="10" name="Picture 9" descr="할머니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76" y="4837250"/>
            <a:ext cx="1377479" cy="1825063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956025" y="4923491"/>
            <a:ext cx="2201416" cy="15921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이름이 뭐예요</a:t>
            </a:r>
            <a:r>
              <a:rPr lang="en-US" altLang="ko-KR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algn="ctr"/>
            <a:r>
              <a:rPr lang="ko-KR" altLang="en-US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몇 살이에요</a:t>
            </a:r>
            <a:r>
              <a:rPr lang="en-US" altLang="ko-KR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en-US" sz="22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 </a:t>
            </a:r>
            <a:endParaRPr lang="en-US" sz="22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959760" y="4923491"/>
            <a:ext cx="3270716" cy="159212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성함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이 </a:t>
            </a:r>
            <a:r>
              <a:rPr lang="ko-KR" altLang="en-US" sz="22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어떻게 되세요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 algn="ctr"/>
            <a:r>
              <a:rPr lang="ko-KR" altLang="en-US" sz="2200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연세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가 </a:t>
            </a:r>
            <a:r>
              <a:rPr lang="ko-KR" altLang="en-US" sz="22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어떻게 되세요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</a:t>
            </a:r>
            <a:endParaRPr lang="en-US" sz="2200" dirty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56733" y="2704189"/>
            <a:ext cx="17148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편지를 보내요</a:t>
            </a:r>
            <a:r>
              <a:rPr lang="en-US" altLang="ko-KR" sz="1900" dirty="0" smtClean="0">
                <a:latin typeface="나눔고딕"/>
                <a:ea typeface="나눔고딕"/>
                <a:cs typeface="나눔고딕"/>
              </a:rPr>
              <a:t>.</a:t>
            </a:r>
          </a:p>
          <a:p>
            <a:r>
              <a:rPr lang="ko-KR" altLang="ko-KR" sz="1900" dirty="0" smtClean="0"/>
              <a:t>‘</a:t>
            </a:r>
            <a:r>
              <a:rPr lang="en-US" altLang="ko-KR" sz="1900" dirty="0" smtClean="0"/>
              <a:t>I send a letter.’</a:t>
            </a:r>
            <a:endParaRPr lang="en-US" sz="1900" dirty="0"/>
          </a:p>
        </p:txBody>
      </p:sp>
      <p:sp>
        <p:nvSpPr>
          <p:cNvPr id="23" name="TextBox 22"/>
          <p:cNvSpPr txBox="1"/>
          <p:nvPr/>
        </p:nvSpPr>
        <p:spPr>
          <a:xfrm>
            <a:off x="6098717" y="2704189"/>
            <a:ext cx="25880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즐거운 시간을 보내요</a:t>
            </a:r>
            <a:r>
              <a:rPr lang="en-US" altLang="ko-KR" sz="1900" dirty="0" smtClean="0"/>
              <a:t>.</a:t>
            </a:r>
          </a:p>
          <a:p>
            <a:r>
              <a:rPr lang="ko-KR" altLang="ko-KR" sz="1900" dirty="0" smtClean="0"/>
              <a:t>‘</a:t>
            </a:r>
            <a:r>
              <a:rPr lang="en-US" altLang="ko-KR" sz="1900" dirty="0" smtClean="0"/>
              <a:t>We spend a good time.’</a:t>
            </a:r>
            <a:endParaRPr lang="en-US" sz="1900" dirty="0"/>
          </a:p>
        </p:txBody>
      </p:sp>
      <p:sp>
        <p:nvSpPr>
          <p:cNvPr id="24" name="Rounded Rectangle 23"/>
          <p:cNvSpPr/>
          <p:nvPr/>
        </p:nvSpPr>
        <p:spPr>
          <a:xfrm>
            <a:off x="451754" y="3804170"/>
            <a:ext cx="8156201" cy="835467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952" y="3880840"/>
            <a:ext cx="796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어떻게 되세요</a:t>
            </a:r>
            <a:r>
              <a:rPr lang="en-US" altLang="ko-KR" sz="20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0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/>
              <a:t>is a polite idiomatic expression that is the equivalent to </a:t>
            </a:r>
            <a:br>
              <a:rPr lang="en-US" altLang="ko-KR" sz="2000" dirty="0" smtClean="0"/>
            </a:br>
            <a:r>
              <a:rPr lang="ko-KR" altLang="en-US" sz="2000" dirty="0" smtClean="0"/>
              <a:t>뭐예요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 언제예요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 몇이에요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(what is..., when is..., how many/much is...).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3323666" y="5448767"/>
            <a:ext cx="447962" cy="548797"/>
          </a:xfrm>
          <a:prstGeom prst="rightArrow">
            <a:avLst/>
          </a:prstGeom>
          <a:solidFill>
            <a:srgbClr val="0000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853436" y="4923491"/>
            <a:ext cx="105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할머니께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5756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4" grpId="0" animBg="1"/>
      <p:bldP spid="24" grpId="1" animBg="1"/>
      <p:bldP spid="25" grpId="0"/>
      <p:bldP spid="25" grpId="1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9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Honorific Expressions</a:t>
                      </a:r>
                      <a:endParaRPr lang="en-US" sz="3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329232" y="1567990"/>
            <a:ext cx="4060516" cy="3104624"/>
          </a:xfrm>
          <a:prstGeom prst="roundRect">
            <a:avLst/>
          </a:prstGeom>
          <a:noFill/>
          <a:ln>
            <a:solidFill>
              <a:srgbClr val="008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solidFill>
                  <a:schemeClr val="tx1"/>
                </a:solidFill>
              </a:rPr>
              <a:t>Korean honorific patterns</a:t>
            </a:r>
            <a:r>
              <a:rPr lang="en-US" sz="2200" dirty="0" smtClean="0">
                <a:solidFill>
                  <a:srgbClr val="FF0080"/>
                </a:solidFill>
              </a:rPr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are highly systematic. Sentences </a:t>
            </a:r>
            <a:r>
              <a:rPr lang="en-US" sz="2200" dirty="0">
                <a:solidFill>
                  <a:schemeClr val="tx1"/>
                </a:solidFill>
              </a:rPr>
              <a:t>in Korean can hardly be composed without knowledge of one’s </a:t>
            </a:r>
            <a:r>
              <a:rPr lang="en-US" sz="2200" b="1" dirty="0">
                <a:solidFill>
                  <a:srgbClr val="FF0080"/>
                </a:solidFill>
              </a:rPr>
              <a:t>social relationships</a:t>
            </a:r>
            <a:r>
              <a:rPr lang="en-US" sz="2200" dirty="0">
                <a:solidFill>
                  <a:schemeClr val="tx1"/>
                </a:solidFill>
              </a:rPr>
              <a:t> to the listener or referent in terms of </a:t>
            </a:r>
            <a:r>
              <a:rPr lang="en-US" sz="2200" b="1" dirty="0">
                <a:solidFill>
                  <a:schemeClr val="tx1"/>
                </a:solidFill>
              </a:rPr>
              <a:t>age, social status, and kinship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98924" y="1567990"/>
            <a:ext cx="4060516" cy="3104625"/>
          </a:xfrm>
          <a:prstGeom prst="roundRect">
            <a:avLst/>
          </a:prstGeom>
          <a:solidFill>
            <a:srgbClr val="FFFFFF"/>
          </a:solidFill>
          <a:ln>
            <a:solidFill>
              <a:srgbClr val="FF66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 smtClean="0">
                <a:solidFill>
                  <a:schemeClr val="tx1"/>
                </a:solidFill>
              </a:rPr>
              <a:t>Honorific forms appear in:</a:t>
            </a:r>
            <a:br>
              <a:rPr lang="en-US" sz="2200" dirty="0" smtClean="0">
                <a:solidFill>
                  <a:schemeClr val="tx1"/>
                </a:solidFill>
              </a:rPr>
            </a:br>
            <a:r>
              <a:rPr lang="en-US" sz="2200" dirty="0" smtClean="0">
                <a:solidFill>
                  <a:schemeClr val="tx1"/>
                </a:solidFill>
              </a:rPr>
              <a:t>1. Address terms &amp; titles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2. Common nouns and verbs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3. The pronoun system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4. Particles</a:t>
            </a:r>
          </a:p>
          <a:p>
            <a:r>
              <a:rPr lang="en-US" sz="2200" dirty="0" smtClean="0">
                <a:solidFill>
                  <a:schemeClr val="tx1"/>
                </a:solidFill>
              </a:rPr>
              <a:t>5. Verb suffixes</a:t>
            </a:r>
          </a:p>
        </p:txBody>
      </p:sp>
      <p:pic>
        <p:nvPicPr>
          <p:cNvPr id="18" name="Picture 17" descr="할머니께인사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" t="3754" r="3312" b="4056"/>
          <a:stretch/>
        </p:blipFill>
        <p:spPr>
          <a:xfrm>
            <a:off x="3146836" y="4829838"/>
            <a:ext cx="2743591" cy="2028162"/>
          </a:xfrm>
          <a:prstGeom prst="rect">
            <a:avLst/>
          </a:prstGeom>
        </p:spPr>
      </p:pic>
      <p:sp>
        <p:nvSpPr>
          <p:cNvPr id="19" name="Oval Callout 18"/>
          <p:cNvSpPr/>
          <p:nvPr/>
        </p:nvSpPr>
        <p:spPr>
          <a:xfrm>
            <a:off x="192646" y="4829839"/>
            <a:ext cx="2954191" cy="1191246"/>
          </a:xfrm>
          <a:prstGeom prst="wedgeEllipseCallout">
            <a:avLst>
              <a:gd name="adj1" fmla="val 65293"/>
              <a:gd name="adj2" fmla="val 22511"/>
            </a:avLst>
          </a:prstGeom>
          <a:noFill/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할머니</a:t>
            </a:r>
            <a:r>
              <a:rPr lang="ko-KR" altLang="ko-KR" sz="20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000" dirty="0" smtClean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진지 잡수셨어요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?</a:t>
            </a:r>
            <a:endParaRPr lang="en-US" sz="20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5890427" y="4829839"/>
            <a:ext cx="2817604" cy="1191246"/>
          </a:xfrm>
          <a:prstGeom prst="wedgeEllipseCallout">
            <a:avLst>
              <a:gd name="adj1" fmla="val -60458"/>
              <a:gd name="adj2" fmla="val 17246"/>
            </a:avLst>
          </a:prstGeom>
          <a:noFill/>
          <a:ln>
            <a:solidFill>
              <a:srgbClr val="000000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그래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 유미도</a:t>
            </a:r>
            <a:endParaRPr lang="en-US" altLang="ko-KR" sz="2000" dirty="0" smtClean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밥 먹었지</a:t>
            </a:r>
            <a:r>
              <a:rPr lang="en-US" altLang="ko-KR" sz="2000" dirty="0" smtClean="0">
                <a:solidFill>
                  <a:schemeClr val="tx1"/>
                </a:solidFill>
                <a:latin typeface="나눔고딕"/>
                <a:ea typeface="나눔고딕"/>
                <a:cs typeface="나눔고딕"/>
              </a:rPr>
              <a:t>?</a:t>
            </a:r>
            <a:endParaRPr lang="en-US" sz="2000" dirty="0">
              <a:solidFill>
                <a:schemeClr val="tx1"/>
              </a:solidFill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38646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811" y="1387215"/>
            <a:ext cx="7008662" cy="506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지난 주말에 뭐 했어요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토요일이 제 생일이었어요</a:t>
            </a:r>
            <a:r>
              <a:rPr lang="ko-KR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		</a:t>
            </a:r>
          </a:p>
          <a:p>
            <a:pPr>
              <a:lnSpc>
                <a:spcPct val="140000"/>
              </a:lnSpc>
            </a:pP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그래서 생일 파티 했어요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	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그랬어요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축하해요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고마워요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생일 선물 많이 받았어요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친구들한테서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  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많이 받았어요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무슨 선물 받았어요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책하고 예쁜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  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모자를 받았어요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스티브 씨 생일은 언제예요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제 생일은 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6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27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일이에요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072543"/>
              </p:ext>
            </p:extLst>
          </p:nvPr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>
                          <a:latin typeface="나눔고딕"/>
                          <a:ea typeface="나눔고딕"/>
                          <a:cs typeface="나눔고딕"/>
                        </a:rPr>
                        <a:t>예쁜 모자를 선물 받았어요</a:t>
                      </a:r>
                      <a:r>
                        <a:rPr lang="en-US" altLang="ko-KR" sz="2200" b="1" dirty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L9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1" y="602454"/>
            <a:ext cx="691644" cy="592000"/>
          </a:xfrm>
          <a:prstGeom prst="rect">
            <a:avLst/>
          </a:prstGeom>
        </p:spPr>
      </p:pic>
      <p:pic>
        <p:nvPicPr>
          <p:cNvPr id="6" name="Picture 5" descr="L9C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/>
          <a:stretch/>
        </p:blipFill>
        <p:spPr>
          <a:xfrm>
            <a:off x="6613952" y="2398889"/>
            <a:ext cx="2388943" cy="2075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8392" y="4106334"/>
            <a:ext cx="52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G9.1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6754" y="4968455"/>
            <a:ext cx="52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G9.2</a:t>
            </a:r>
          </a:p>
        </p:txBody>
      </p:sp>
    </p:spTree>
    <p:extLst>
      <p:ext uri="{BB962C8B-B14F-4D97-AF65-F5344CB8AC3E}">
        <p14:creationId xmlns:p14="http://schemas.microsoft.com/office/powerpoint/2010/main" val="32204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9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Honorific Expressions</a:t>
                      </a:r>
                      <a:r>
                        <a:rPr lang="ko-KR" alt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30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en-US" altLang="ko-KR" sz="3000" b="1" dirty="0" smtClean="0">
                          <a:solidFill>
                            <a:srgbClr val="FF0080"/>
                          </a:solidFill>
                          <a:latin typeface="+mn-lt"/>
                          <a:ea typeface="나눔고딕"/>
                          <a:cs typeface="나눔고딕"/>
                        </a:rPr>
                        <a:t>Nouns</a:t>
                      </a:r>
                      <a:r>
                        <a:rPr lang="en-US" altLang="ko-KR" sz="30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endParaRPr lang="en-US" sz="3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2646" y="1538120"/>
          <a:ext cx="8773380" cy="493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210"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Plain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Honorific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1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나이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연세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1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이름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성함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1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Birthday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생일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생신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21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Words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말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말씀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21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House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집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댁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721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Meal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밥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진지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210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Counter for people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사람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명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분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6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9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Honorific Expressions</a:t>
                      </a:r>
                      <a:r>
                        <a:rPr lang="ko-KR" alt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30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en-US" altLang="ko-KR" sz="3000" b="1" dirty="0" smtClean="0">
                          <a:solidFill>
                            <a:srgbClr val="FF0080"/>
                          </a:solidFill>
                          <a:latin typeface="+mn-lt"/>
                          <a:ea typeface="나눔고딕"/>
                          <a:cs typeface="나눔고딕"/>
                        </a:rPr>
                        <a:t>Particle</a:t>
                      </a:r>
                      <a:r>
                        <a:rPr lang="en-US" altLang="ko-KR" sz="3000" b="1" baseline="0" dirty="0" smtClean="0">
                          <a:solidFill>
                            <a:srgbClr val="FF0080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3000" b="1" baseline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&amp;</a:t>
                      </a:r>
                      <a:r>
                        <a:rPr lang="en-US" altLang="ko-KR" sz="3000" b="1" baseline="0" dirty="0" smtClean="0">
                          <a:solidFill>
                            <a:srgbClr val="FF0080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3000" b="1" baseline="0" dirty="0" smtClean="0">
                          <a:solidFill>
                            <a:srgbClr val="0080FF"/>
                          </a:solidFill>
                          <a:latin typeface="+mn-lt"/>
                          <a:ea typeface="나눔고딕"/>
                          <a:cs typeface="나눔고딕"/>
                        </a:rPr>
                        <a:t>Suffixes</a:t>
                      </a:r>
                      <a:r>
                        <a:rPr lang="en-US" altLang="ko-KR" sz="30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endParaRPr lang="en-US" sz="3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2646" y="1538120"/>
          <a:ext cx="8773380" cy="515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4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4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86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FF0080"/>
                          </a:solidFill>
                        </a:rPr>
                        <a:t>Particles</a:t>
                      </a:r>
                      <a:endParaRPr lang="en-US" sz="2200" b="1" dirty="0">
                        <a:solidFill>
                          <a:srgbClr val="FF008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Plain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Honorific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86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Subject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가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께서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86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Topic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은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는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께서는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286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Goal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한테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에게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께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286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한테서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에게서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께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286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rgbClr val="0080FF"/>
                          </a:solidFill>
                        </a:rPr>
                        <a:t>Suffixes</a:t>
                      </a:r>
                      <a:endParaRPr lang="en-US" sz="2200" b="1" dirty="0">
                        <a:solidFill>
                          <a:srgbClr val="0080FF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Plain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Honorific</a:t>
                      </a:r>
                      <a:endParaRPr lang="en-US" sz="22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286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Professor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교수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교수님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286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Parents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부모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부모님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2862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Teacher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선생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선생님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426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9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Honorific Expressions</a:t>
                      </a:r>
                      <a:r>
                        <a:rPr lang="ko-KR" alt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30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en-US" altLang="ko-KR" sz="3000" b="1" dirty="0" smtClean="0">
                          <a:solidFill>
                            <a:srgbClr val="FF0080"/>
                          </a:solidFill>
                          <a:latin typeface="+mn-lt"/>
                          <a:ea typeface="나눔고딕"/>
                          <a:cs typeface="나눔고딕"/>
                        </a:rPr>
                        <a:t>Pronouns</a:t>
                      </a:r>
                      <a:r>
                        <a:rPr lang="en-US" altLang="ko-KR" sz="30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endParaRPr lang="en-US" sz="3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2646" y="1538120"/>
          <a:ext cx="8773380" cy="3842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6848"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rgbClr val="FF008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Plain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Honorific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Humble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423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he/she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저 사람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이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그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저 분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8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나는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내가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저는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제가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8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my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내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제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848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we/our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우리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저희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52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9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Honorific Expressions</a:t>
                      </a:r>
                      <a:r>
                        <a:rPr lang="ko-KR" alt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3000" b="1" dirty="0" smtClean="0">
                          <a:latin typeface="+mn-lt"/>
                          <a:ea typeface="나눔고딕"/>
                          <a:cs typeface="나눔고딕"/>
                        </a:rPr>
                        <a:t>(</a:t>
                      </a:r>
                      <a:r>
                        <a:rPr lang="en-US" altLang="ko-KR" sz="3000" b="1" dirty="0" smtClean="0">
                          <a:solidFill>
                            <a:srgbClr val="FF0080"/>
                          </a:solidFill>
                          <a:latin typeface="+mn-lt"/>
                          <a:ea typeface="나눔고딕"/>
                          <a:cs typeface="나눔고딕"/>
                        </a:rPr>
                        <a:t>Verbs</a:t>
                      </a:r>
                      <a:r>
                        <a:rPr lang="en-US" altLang="ko-KR" sz="3000" b="1" dirty="0" smtClean="0"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endParaRPr lang="en-US" sz="3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92646" y="1538120"/>
          <a:ext cx="8773380" cy="5034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3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3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3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4496"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Plain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Honorific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Humble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85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to see/meet someone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보다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만나다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보시다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만나시다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뵙다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845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</a:rPr>
                        <a:t> be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있다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계시다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</a:rPr>
                        <a:t> die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죽다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돌아가시다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</a:rPr>
                        <a:t> be well, fine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잘 있다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안녕하시다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</a:rPr>
                        <a:t> sleep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자다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주무시다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en-US" sz="2200" b="1" baseline="0" dirty="0" smtClean="0">
                          <a:solidFill>
                            <a:schemeClr val="tx1"/>
                          </a:solidFill>
                        </a:rPr>
                        <a:t>o eat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먹다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들다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잡수시다</a:t>
                      </a:r>
                      <a:r>
                        <a:rPr lang="en-US" altLang="ko-KR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드시다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496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to give 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주다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주시다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드리다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2845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smtClean="0">
                          <a:solidFill>
                            <a:schemeClr val="tx1"/>
                          </a:solidFill>
                        </a:rPr>
                        <a:t>to speak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말하다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말씀하시다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200" b="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말씀드리다</a:t>
                      </a:r>
                      <a:endParaRPr lang="en-US" sz="2200" b="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7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49671" y="1486992"/>
            <a:ext cx="5177473" cy="172189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9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Honorific Expressions</a:t>
                      </a:r>
                      <a:endParaRPr lang="en-US" sz="3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73684" y="1660213"/>
            <a:ext cx="4866645" cy="132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 smtClean="0">
                <a:solidFill>
                  <a:srgbClr val="FF0080"/>
                </a:solidFill>
              </a:rPr>
              <a:t>Subject honorific forms</a:t>
            </a:r>
            <a:r>
              <a:rPr lang="en-US" sz="3200" b="1" dirty="0" smtClean="0"/>
              <a:t> </a:t>
            </a:r>
          </a:p>
          <a:p>
            <a:pPr algn="ctr">
              <a:lnSpc>
                <a:spcPct val="120000"/>
              </a:lnSpc>
            </a:pPr>
            <a:r>
              <a:rPr lang="en-US" sz="3600" b="1" dirty="0" smtClean="0">
                <a:ea typeface="나눔고딕"/>
                <a:cs typeface="나눔고딕"/>
              </a:rPr>
              <a:t>[N</a:t>
            </a:r>
            <a:r>
              <a:rPr lang="ko-KR" altLang="en-US" sz="3600" b="1" dirty="0" smtClean="0">
                <a:solidFill>
                  <a:srgbClr val="0080FF"/>
                </a:solidFill>
                <a:ea typeface="나눔고딕"/>
                <a:cs typeface="나눔고딕"/>
              </a:rPr>
              <a:t>께서</a:t>
            </a:r>
            <a:r>
              <a:rPr lang="ko-KR" altLang="en-US" sz="3600" b="1" dirty="0" smtClean="0">
                <a:ea typeface="나눔고딕"/>
                <a:cs typeface="나눔고딕"/>
              </a:rPr>
              <a:t> </a:t>
            </a:r>
            <a:r>
              <a:rPr lang="en-US" altLang="ko-KR" sz="3600" b="1" dirty="0" smtClean="0">
                <a:ea typeface="나눔고딕"/>
                <a:cs typeface="나눔고딕"/>
              </a:rPr>
              <a:t>...</a:t>
            </a:r>
            <a:r>
              <a:rPr lang="ko-KR" altLang="en-US" sz="3600" b="1" dirty="0" smtClean="0">
                <a:ea typeface="나눔고딕"/>
                <a:cs typeface="나눔고딕"/>
              </a:rPr>
              <a:t> </a:t>
            </a:r>
            <a:r>
              <a:rPr lang="en-US" altLang="ko-KR" sz="3600" b="1" dirty="0" smtClean="0">
                <a:ea typeface="나눔고딕"/>
                <a:cs typeface="나눔고딕"/>
              </a:rPr>
              <a:t>V/</a:t>
            </a:r>
            <a:r>
              <a:rPr lang="en-US" altLang="ko-KR" sz="3600" b="1" dirty="0" err="1" smtClean="0">
                <a:ea typeface="나눔고딕"/>
                <a:cs typeface="나눔고딕"/>
              </a:rPr>
              <a:t>Adj</a:t>
            </a:r>
            <a:r>
              <a:rPr lang="en-US" altLang="ko-KR" sz="3600" b="1" dirty="0" smtClean="0">
                <a:ea typeface="나눔고딕"/>
                <a:cs typeface="나눔고딕"/>
              </a:rPr>
              <a:t> </a:t>
            </a:r>
            <a:r>
              <a:rPr lang="en-US" altLang="ko-KR" sz="3600" b="1" dirty="0" smtClean="0">
                <a:solidFill>
                  <a:srgbClr val="8000FF"/>
                </a:solidFill>
                <a:ea typeface="나눔고딕"/>
                <a:cs typeface="나눔고딕"/>
              </a:rPr>
              <a:t>~(</a:t>
            </a:r>
            <a:r>
              <a:rPr lang="ko-KR" altLang="en-US" sz="3600" b="1" dirty="0" smtClean="0">
                <a:solidFill>
                  <a:srgbClr val="8000FF"/>
                </a:solidFill>
                <a:ea typeface="나눔고딕"/>
                <a:cs typeface="나눔고딕"/>
              </a:rPr>
              <a:t>으</a:t>
            </a:r>
            <a:r>
              <a:rPr lang="en-US" altLang="ko-KR" sz="3600" b="1" dirty="0" smtClean="0">
                <a:solidFill>
                  <a:srgbClr val="8000FF"/>
                </a:solidFill>
                <a:ea typeface="나눔고딕"/>
                <a:cs typeface="나눔고딕"/>
              </a:rPr>
              <a:t>)</a:t>
            </a:r>
            <a:r>
              <a:rPr lang="ko-KR" altLang="en-US" sz="3600" b="1" dirty="0" smtClean="0">
                <a:solidFill>
                  <a:srgbClr val="8000FF"/>
                </a:solidFill>
                <a:ea typeface="나눔고딕"/>
                <a:cs typeface="나눔고딕"/>
              </a:rPr>
              <a:t>시</a:t>
            </a:r>
            <a:r>
              <a:rPr lang="en-US" altLang="ko-KR" sz="3600" b="1" dirty="0" smtClean="0">
                <a:ea typeface="나눔고딕"/>
                <a:cs typeface="나눔고딕"/>
              </a:rPr>
              <a:t>]</a:t>
            </a:r>
            <a:endParaRPr lang="en-US" sz="3600" b="1" dirty="0">
              <a:ea typeface="나눔고딕"/>
              <a:cs typeface="나눔고딕"/>
            </a:endParaRPr>
          </a:p>
        </p:txBody>
      </p:sp>
      <p:sp>
        <p:nvSpPr>
          <p:cNvPr id="9" name="Up Arrow Callout 8"/>
          <p:cNvSpPr/>
          <p:nvPr/>
        </p:nvSpPr>
        <p:spPr>
          <a:xfrm>
            <a:off x="516669" y="3381079"/>
            <a:ext cx="4047258" cy="3076041"/>
          </a:xfrm>
          <a:prstGeom prst="upArrowCallout">
            <a:avLst>
              <a:gd name="adj1" fmla="val 25000"/>
              <a:gd name="adj2" fmla="val 25000"/>
              <a:gd name="adj3" fmla="val 17557"/>
              <a:gd name="adj4" fmla="val 72483"/>
            </a:avLst>
          </a:prstGeom>
          <a:noFill/>
          <a:ln>
            <a:solidFill>
              <a:srgbClr val="6666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80FF"/>
                </a:solidFill>
                <a:ea typeface="나눔고딕"/>
                <a:cs typeface="나눔고딕"/>
              </a:rPr>
              <a:t>께서</a:t>
            </a:r>
            <a:r>
              <a:rPr lang="ko-KR" altLang="en-US" sz="2400" b="1" dirty="0">
                <a:solidFill>
                  <a:prstClr val="black"/>
                </a:solidFill>
                <a:ea typeface="나눔고딕"/>
                <a:cs typeface="나눔고딕"/>
              </a:rPr>
              <a:t> </a:t>
            </a:r>
            <a:r>
              <a:rPr lang="en-US" altLang="ko-KR" sz="2400" b="1" dirty="0">
                <a:solidFill>
                  <a:prstClr val="black"/>
                </a:solidFill>
                <a:ea typeface="나눔고딕"/>
                <a:cs typeface="나눔고딕"/>
              </a:rPr>
              <a:t>is NOT </a:t>
            </a:r>
            <a:r>
              <a:rPr lang="en-US" altLang="ko-KR" sz="2400" b="1" dirty="0" smtClean="0">
                <a:solidFill>
                  <a:prstClr val="black"/>
                </a:solidFill>
                <a:ea typeface="나눔고딕"/>
                <a:cs typeface="나눔고딕"/>
              </a:rPr>
              <a:t>obligatory; </a:t>
            </a:r>
            <a:br>
              <a:rPr lang="en-US" altLang="ko-KR" sz="2400" b="1" dirty="0" smtClean="0">
                <a:solidFill>
                  <a:prstClr val="black"/>
                </a:solidFill>
                <a:ea typeface="나눔고딕"/>
                <a:cs typeface="나눔고딕"/>
              </a:rPr>
            </a:br>
            <a:r>
              <a:rPr lang="en-US" altLang="ko-KR" sz="2400" dirty="0" smtClean="0">
                <a:solidFill>
                  <a:prstClr val="black"/>
                </a:solidFill>
                <a:ea typeface="나눔고딕"/>
                <a:cs typeface="나눔고딕"/>
              </a:rPr>
              <a:t>when used, it shows </a:t>
            </a:r>
            <a:r>
              <a:rPr lang="en-US" altLang="ko-KR" sz="2400" b="1" dirty="0" smtClean="0">
                <a:solidFill>
                  <a:prstClr val="black"/>
                </a:solidFill>
                <a:ea typeface="나눔고딕"/>
                <a:cs typeface="나눔고딕"/>
              </a:rPr>
              <a:t>special respect toward the </a:t>
            </a:r>
            <a:r>
              <a:rPr lang="en-US" altLang="ko-KR" sz="2400" b="1" dirty="0" smtClean="0">
                <a:solidFill>
                  <a:srgbClr val="FF0080"/>
                </a:solidFill>
                <a:ea typeface="나눔고딕"/>
                <a:cs typeface="나눔고딕"/>
              </a:rPr>
              <a:t>subject</a:t>
            </a:r>
            <a:r>
              <a:rPr lang="en-US" altLang="ko-KR" sz="2400" dirty="0" smtClean="0">
                <a:solidFill>
                  <a:prstClr val="black"/>
                </a:solidFill>
                <a:ea typeface="나눔고딕"/>
                <a:cs typeface="나눔고딕"/>
              </a:rPr>
              <a:t> of the sentence</a:t>
            </a:r>
            <a:endParaRPr lang="en-US" dirty="0">
              <a:ea typeface="나눔고딕"/>
              <a:cs typeface="나눔고딕"/>
            </a:endParaRPr>
          </a:p>
        </p:txBody>
      </p:sp>
      <p:sp>
        <p:nvSpPr>
          <p:cNvPr id="10" name="Up Arrow Callout 9"/>
          <p:cNvSpPr/>
          <p:nvPr/>
        </p:nvSpPr>
        <p:spPr>
          <a:xfrm>
            <a:off x="4781178" y="3381081"/>
            <a:ext cx="4023757" cy="3076040"/>
          </a:xfrm>
          <a:prstGeom prst="upArrowCallout">
            <a:avLst>
              <a:gd name="adj1" fmla="val 18001"/>
              <a:gd name="adj2" fmla="val 22900"/>
              <a:gd name="adj3" fmla="val 17101"/>
              <a:gd name="adj4" fmla="val 72876"/>
            </a:avLst>
          </a:prstGeom>
          <a:noFill/>
          <a:ln>
            <a:solidFill>
              <a:srgbClr val="FF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solidFill>
                  <a:srgbClr val="8000FF"/>
                </a:solidFill>
                <a:ea typeface="나눔고딕"/>
                <a:cs typeface="나눔고딕"/>
              </a:rPr>
              <a:t>~(</a:t>
            </a:r>
            <a:r>
              <a:rPr lang="ko-KR" altLang="en-US" sz="2400" b="1" dirty="0">
                <a:solidFill>
                  <a:srgbClr val="8000FF"/>
                </a:solidFill>
                <a:ea typeface="나눔고딕"/>
                <a:cs typeface="나눔고딕"/>
              </a:rPr>
              <a:t>으</a:t>
            </a:r>
            <a:r>
              <a:rPr lang="en-US" altLang="ko-KR" sz="2400" b="1" dirty="0">
                <a:solidFill>
                  <a:srgbClr val="8000FF"/>
                </a:solidFill>
                <a:ea typeface="나눔고딕"/>
                <a:cs typeface="나눔고딕"/>
              </a:rPr>
              <a:t>)</a:t>
            </a:r>
            <a:r>
              <a:rPr lang="ko-KR" altLang="en-US" sz="2400" b="1" dirty="0" smtClean="0">
                <a:solidFill>
                  <a:srgbClr val="8000FF"/>
                </a:solidFill>
                <a:ea typeface="나눔고딕"/>
                <a:cs typeface="나눔고딕"/>
              </a:rPr>
              <a:t>시</a:t>
            </a:r>
            <a:r>
              <a:rPr lang="en-US" altLang="ko-KR" sz="2400" b="1" dirty="0" smtClean="0">
                <a:solidFill>
                  <a:srgbClr val="8000FF"/>
                </a:solidFill>
                <a:ea typeface="나눔고딕"/>
                <a:cs typeface="나눔고딕"/>
              </a:rPr>
              <a:t>:</a:t>
            </a:r>
            <a:r>
              <a:rPr lang="en-US" altLang="ko-KR" sz="2400" b="1" dirty="0" smtClean="0">
                <a:solidFill>
                  <a:srgbClr val="0080FF"/>
                </a:solidFill>
                <a:ea typeface="나눔고딕"/>
                <a:cs typeface="나눔고딕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ea typeface="나눔고딕"/>
                <a:cs typeface="나눔고딕"/>
              </a:rPr>
              <a:t>Subject </a:t>
            </a:r>
            <a:r>
              <a:rPr lang="en-US" sz="2400" dirty="0">
                <a:solidFill>
                  <a:prstClr val="black"/>
                </a:solidFill>
                <a:ea typeface="나눔고딕"/>
                <a:cs typeface="나눔고딕"/>
              </a:rPr>
              <a:t>honorific </a:t>
            </a:r>
            <a:r>
              <a:rPr lang="en-US" sz="2400" dirty="0" smtClean="0">
                <a:solidFill>
                  <a:prstClr val="black"/>
                </a:solidFill>
                <a:ea typeface="나눔고딕"/>
                <a:cs typeface="나눔고딕"/>
              </a:rPr>
              <a:t>suffix; used </a:t>
            </a:r>
            <a:r>
              <a:rPr lang="en-US" altLang="ko-KR" sz="2400" dirty="0" smtClean="0">
                <a:solidFill>
                  <a:prstClr val="black"/>
                </a:solidFill>
                <a:ea typeface="나눔고딕"/>
                <a:cs typeface="나눔고딕"/>
              </a:rPr>
              <a:t>when </a:t>
            </a:r>
            <a:r>
              <a:rPr lang="en-US" altLang="ko-KR" sz="2400" dirty="0">
                <a:solidFill>
                  <a:prstClr val="black"/>
                </a:solidFill>
                <a:ea typeface="나눔고딕"/>
                <a:cs typeface="나눔고딕"/>
              </a:rPr>
              <a:t>the </a:t>
            </a:r>
            <a:r>
              <a:rPr lang="en-US" altLang="ko-KR" sz="2400" b="1" dirty="0">
                <a:solidFill>
                  <a:srgbClr val="FF0080"/>
                </a:solidFill>
                <a:ea typeface="나눔고딕"/>
                <a:cs typeface="나눔고딕"/>
              </a:rPr>
              <a:t>subject </a:t>
            </a:r>
            <a:r>
              <a:rPr lang="en-US" altLang="ko-KR" sz="2400" dirty="0" smtClean="0">
                <a:solidFill>
                  <a:prstClr val="black"/>
                </a:solidFill>
                <a:ea typeface="나눔고딕"/>
                <a:cs typeface="나눔고딕"/>
              </a:rPr>
              <a:t>(superior</a:t>
            </a:r>
            <a:r>
              <a:rPr lang="en-US" altLang="ko-KR" sz="2400" dirty="0">
                <a:solidFill>
                  <a:prstClr val="black"/>
                </a:solidFill>
                <a:ea typeface="나눔고딕"/>
                <a:cs typeface="나눔고딕"/>
              </a:rPr>
              <a:t>, a distant peer, or a stranger) must be referred or spoken to </a:t>
            </a:r>
            <a:r>
              <a:rPr lang="en-US" altLang="ko-KR" sz="2400" b="1" dirty="0">
                <a:solidFill>
                  <a:prstClr val="black"/>
                </a:solidFill>
                <a:ea typeface="나눔고딕"/>
                <a:cs typeface="나눔고딕"/>
              </a:rPr>
              <a:t>with respect</a:t>
            </a:r>
            <a:r>
              <a:rPr lang="en-US" altLang="ko-KR" sz="2400" dirty="0" smtClean="0">
                <a:solidFill>
                  <a:prstClr val="black"/>
                </a:solidFill>
                <a:ea typeface="나눔고딕"/>
                <a:cs typeface="나눔고딕"/>
              </a:rPr>
              <a:t>.</a:t>
            </a:r>
            <a:endParaRPr lang="en-US" altLang="ko-KR" sz="2400" dirty="0">
              <a:solidFill>
                <a:prstClr val="black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6578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9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Honorific Expressions</a:t>
                      </a:r>
                      <a:endParaRPr lang="en-US" sz="3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Picture 1" descr="동생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37" y="1904591"/>
            <a:ext cx="2082800" cy="2476500"/>
          </a:xfrm>
          <a:prstGeom prst="rect">
            <a:avLst/>
          </a:prstGeom>
        </p:spPr>
      </p:pic>
      <p:pic>
        <p:nvPicPr>
          <p:cNvPr id="5" name="Picture 4" descr="할아버지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847" y="1624084"/>
            <a:ext cx="1812827" cy="27570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1961" y="5214909"/>
            <a:ext cx="356471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내 동생</a:t>
            </a:r>
            <a:r>
              <a:rPr lang="ko-KR" altLang="en-US" sz="25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도서관에 </a:t>
            </a:r>
            <a:r>
              <a:rPr lang="ko-KR" altLang="en-US" sz="25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가요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7359" y="5202726"/>
            <a:ext cx="446879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저희 할아버지</a:t>
            </a:r>
            <a:r>
              <a:rPr lang="ko-KR" alt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께서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집에 </a:t>
            </a:r>
            <a:r>
              <a:rPr lang="ko-KR" alt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가세요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5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7937" y="4487087"/>
            <a:ext cx="2274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My younger sister is </a:t>
            </a:r>
          </a:p>
          <a:p>
            <a:r>
              <a:rPr lang="en-US" sz="2000" dirty="0" smtClean="0"/>
              <a:t>going to the library.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980091" y="4687142"/>
            <a:ext cx="3390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My grandfather is going home.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63533" y="6611779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http://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44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9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Honorific Expressions</a:t>
                      </a:r>
                      <a:endParaRPr lang="en-US" sz="3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5154" y="5139053"/>
            <a:ext cx="3866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우리 누나</a:t>
            </a:r>
            <a:r>
              <a:rPr lang="ko-KR" altLang="en-US" sz="25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아침을 </a:t>
            </a:r>
            <a:r>
              <a:rPr lang="ko-KR" altLang="en-US" sz="25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먹어요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3845" y="5139053"/>
            <a:ext cx="477015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저희 할아버지</a:t>
            </a:r>
            <a:r>
              <a:rPr lang="ko-KR" alt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께서</a:t>
            </a:r>
            <a:r>
              <a:rPr lang="ko-KR" altLang="en-US" sz="2500" dirty="0" smtClean="0">
                <a:latin typeface="나눔고딕"/>
                <a:ea typeface="나눔고딕"/>
                <a:cs typeface="나눔고딕"/>
              </a:rPr>
              <a:t> 저녁을 </a:t>
            </a:r>
            <a:r>
              <a:rPr lang="ko-KR" altLang="en-US" sz="25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드세요</a:t>
            </a:r>
            <a:r>
              <a:rPr lang="en-US" altLang="ko-KR" sz="25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5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먹다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32" y="2155787"/>
            <a:ext cx="2476500" cy="2146300"/>
          </a:xfrm>
          <a:prstGeom prst="rect">
            <a:avLst/>
          </a:prstGeom>
        </p:spPr>
      </p:pic>
      <p:pic>
        <p:nvPicPr>
          <p:cNvPr id="6" name="Picture 5" descr="먹다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25" b="37269"/>
          <a:stretch/>
        </p:blipFill>
        <p:spPr>
          <a:xfrm flipH="1">
            <a:off x="5433380" y="2155787"/>
            <a:ext cx="2079878" cy="21568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80091" y="4687142"/>
            <a:ext cx="3546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My grandfather is eating dinner.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65154" y="4673269"/>
            <a:ext cx="3769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My older sister is eating breakfast.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061379" y="6595224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http://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2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9</a:t>
                      </a:r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.</a:t>
                      </a:r>
                      <a:r>
                        <a:rPr lang="en-US" altLang="ko-KR" sz="2800" dirty="0" smtClean="0">
                          <a:latin typeface="Arial Black"/>
                          <a:cs typeface="Arial Black"/>
                        </a:rPr>
                        <a:t>3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 smtClean="0">
                          <a:latin typeface="+mn-lt"/>
                          <a:ea typeface="나눔고딕"/>
                          <a:cs typeface="나눔고딕"/>
                        </a:rPr>
                        <a:t>Honorific Expressions</a:t>
                      </a:r>
                      <a:endParaRPr lang="en-US" sz="3000" b="1" dirty="0"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3907" y="5115872"/>
            <a:ext cx="3783329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smtClean="0">
                <a:latin typeface="나눔고딕"/>
                <a:ea typeface="나눔고딕"/>
                <a:cs typeface="나눔고딕"/>
              </a:rPr>
              <a:t>내 친구</a:t>
            </a:r>
            <a:r>
              <a:rPr lang="ko-KR" altLang="en-US" sz="23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는</a:t>
            </a:r>
            <a:r>
              <a:rPr lang="ko-KR" altLang="en-US" sz="23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300" dirty="0" smtClean="0">
                <a:latin typeface="나눔고딕"/>
                <a:ea typeface="나눔고딕"/>
                <a:cs typeface="나눔고딕"/>
              </a:rPr>
              <a:t>20(</a:t>
            </a:r>
            <a:r>
              <a:rPr lang="ko-KR" altLang="en-US" sz="2300" dirty="0" smtClean="0">
                <a:latin typeface="나눔고딕"/>
                <a:ea typeface="나눔고딕"/>
                <a:cs typeface="나눔고딕"/>
              </a:rPr>
              <a:t>스무</a:t>
            </a:r>
            <a:r>
              <a:rPr lang="en-US" altLang="ko-KR" sz="23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300" dirty="0" smtClean="0">
                <a:latin typeface="나눔고딕"/>
                <a:ea typeface="나눔고딕"/>
                <a:cs typeface="나눔고딕"/>
              </a:rPr>
              <a:t>살</a:t>
            </a:r>
            <a:r>
              <a:rPr lang="ko-KR" altLang="en-US" sz="23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3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9862" y="5139053"/>
            <a:ext cx="468056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dirty="0" smtClean="0">
                <a:latin typeface="나눔고딕"/>
                <a:ea typeface="나눔고딕"/>
                <a:cs typeface="나눔고딕"/>
              </a:rPr>
              <a:t>저희 교수님</a:t>
            </a:r>
            <a:r>
              <a:rPr lang="ko-KR" altLang="en-US" sz="23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께서는</a:t>
            </a:r>
            <a:r>
              <a:rPr lang="ko-KR" altLang="en-US" sz="2300" dirty="0" smtClean="0">
                <a:latin typeface="나눔고딕"/>
                <a:ea typeface="나눔고딕"/>
                <a:cs typeface="나눔고딕"/>
              </a:rPr>
              <a:t> 연세가 </a:t>
            </a:r>
            <a:r>
              <a:rPr lang="ko-KR" altLang="en-US" sz="23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많으세요</a:t>
            </a:r>
            <a:r>
              <a:rPr lang="en-US" altLang="ko-KR" sz="23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3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2" name="Picture 1" descr="여자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016"/>
          <a:stretch/>
        </p:blipFill>
        <p:spPr>
          <a:xfrm>
            <a:off x="806221" y="1937136"/>
            <a:ext cx="3082653" cy="2466578"/>
          </a:xfrm>
          <a:prstGeom prst="rect">
            <a:avLst/>
          </a:prstGeom>
        </p:spPr>
      </p:pic>
      <p:pic>
        <p:nvPicPr>
          <p:cNvPr id="5" name="Picture 4" descr="교수니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1786469"/>
            <a:ext cx="1952963" cy="28755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86179" y="4673269"/>
            <a:ext cx="2802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My friend is 20 years old.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600700" y="4673269"/>
            <a:ext cx="2237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My professor is old.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061379" y="6611779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http://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69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600" b="1" dirty="0" smtClean="0">
                          <a:latin typeface="+mn-lt"/>
                          <a:cs typeface="Arial Black"/>
                        </a:rPr>
                        <a:t>                   </a:t>
                      </a:r>
                      <a:r>
                        <a:rPr lang="en-US" altLang="ko-KR" sz="2600" b="1" dirty="0" smtClean="0">
                          <a:latin typeface="+mn-lt"/>
                          <a:cs typeface="Arial Black"/>
                        </a:rPr>
                        <a:t>     About My Grandparents</a:t>
                      </a:r>
                      <a:endParaRPr lang="en-US" sz="26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87217" y="1645094"/>
            <a:ext cx="76678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about your grandparents, using honorific expressions </a:t>
            </a:r>
            <a:b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example.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Replace the </a:t>
            </a:r>
            <a:r>
              <a:rPr lang="en-US" altLang="ko-KR" sz="20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underlined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phrases with your own answers.)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533" y="1214207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할아버지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할머니에 대해 묻고 대답하세요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61893" y="2734038"/>
            <a:ext cx="5770812" cy="2237707"/>
          </a:xfrm>
          <a:prstGeom prst="roundRect">
            <a:avLst/>
          </a:prstGeom>
          <a:noFill/>
          <a:ln>
            <a:solidFill>
              <a:srgbClr val="FF666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70337" y="3037469"/>
            <a:ext cx="5299233" cy="1706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 smtClean="0">
                <a:latin typeface="나눔고딕"/>
                <a:ea typeface="나눔고딕"/>
                <a:cs typeface="나눔고딕"/>
              </a:rPr>
              <a:t>A: OO 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u="sng" dirty="0" smtClean="0">
                <a:latin typeface="나눔고딕"/>
                <a:ea typeface="나눔고딕"/>
                <a:cs typeface="나눔고딕"/>
              </a:rPr>
              <a:t>할머니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연세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 어떻게 되세요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latin typeface="나눔고딕"/>
                <a:ea typeface="나눔고딕"/>
                <a:cs typeface="나눔고딕"/>
              </a:rPr>
              <a:t>B: 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저희 </a:t>
            </a:r>
            <a:r>
              <a:rPr lang="ko-KR" altLang="en-US" sz="2200" u="sng" dirty="0" smtClean="0">
                <a:latin typeface="나눔고딕"/>
                <a:ea typeface="나눔고딕"/>
                <a:cs typeface="나눔고딕"/>
              </a:rPr>
              <a:t>할머니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연세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는 </a:t>
            </a:r>
            <a:r>
              <a:rPr lang="en-US" sz="2200" u="sng" dirty="0" smtClean="0">
                <a:latin typeface="나눔고딕"/>
                <a:ea typeface="나눔고딕"/>
                <a:cs typeface="나눔고딕"/>
              </a:rPr>
              <a:t>80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latin typeface="나눔고딕"/>
                <a:ea typeface="나눔고딕"/>
                <a:cs typeface="나눔고딕"/>
              </a:rPr>
              <a:t>A: </a:t>
            </a:r>
            <a:r>
              <a:rPr lang="ko-KR" altLang="en-US" sz="2200" u="sng" dirty="0" smtClean="0">
                <a:latin typeface="나눔고딕"/>
                <a:ea typeface="나눔고딕"/>
                <a:cs typeface="나눔고딕"/>
              </a:rPr>
              <a:t>할머니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께서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는 어디 사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sz="2200" dirty="0" smtClean="0">
                <a:latin typeface="나눔고딕"/>
                <a:ea typeface="나눔고딕"/>
                <a:cs typeface="나눔고딕"/>
              </a:rPr>
              <a:t>B: </a:t>
            </a:r>
            <a:r>
              <a:rPr lang="en-US" sz="2200" u="sng" dirty="0" smtClean="0">
                <a:latin typeface="나눔고딕"/>
                <a:ea typeface="나눔고딕"/>
                <a:cs typeface="나눔고딕"/>
              </a:rPr>
              <a:t>LA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에 사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할머니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98" y="2730740"/>
            <a:ext cx="1680228" cy="224100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61893" y="5200192"/>
            <a:ext cx="7695953" cy="1484426"/>
          </a:xfrm>
          <a:prstGeom prst="roundRect">
            <a:avLst/>
          </a:prstGeom>
          <a:solidFill>
            <a:srgbClr val="FFA39A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80754" y="5569524"/>
            <a:ext cx="19752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smtClean="0"/>
              <a:t>50</a:t>
            </a:r>
            <a:r>
              <a:rPr lang="ko-KR" altLang="en-US" sz="2200" dirty="0" smtClean="0"/>
              <a:t>: 오십 </a:t>
            </a:r>
            <a:r>
              <a:rPr lang="ko-KR" altLang="ko-KR" sz="2200" dirty="0" smtClean="0"/>
              <a:t>/</a:t>
            </a:r>
            <a:r>
              <a:rPr lang="ko-KR" altLang="en-US" sz="2200" dirty="0" smtClean="0"/>
              <a:t> </a:t>
            </a:r>
            <a:r>
              <a:rPr lang="ko-KR" altLang="en-US" sz="2200" dirty="0"/>
              <a:t>쉰</a:t>
            </a:r>
            <a:endParaRPr lang="en-US" altLang="ko-KR" sz="2200" dirty="0" smtClean="0"/>
          </a:p>
          <a:p>
            <a:r>
              <a:rPr lang="ko-KR" altLang="ko-KR" sz="2200" dirty="0" smtClean="0"/>
              <a:t>6</a:t>
            </a:r>
            <a:r>
              <a:rPr lang="en-US" altLang="ko-KR" sz="2200" dirty="0" smtClean="0"/>
              <a:t>0:</a:t>
            </a:r>
            <a:r>
              <a:rPr lang="ko-KR" altLang="en-US" sz="2200" dirty="0" smtClean="0"/>
              <a:t> 육십 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 예순</a:t>
            </a:r>
            <a:endParaRPr lang="en-US" altLang="ko-KR" sz="2200" dirty="0" smtClean="0"/>
          </a:p>
          <a:p>
            <a:r>
              <a:rPr lang="ko-KR" altLang="ko-KR" sz="2200" dirty="0" smtClean="0"/>
              <a:t>7</a:t>
            </a:r>
            <a:r>
              <a:rPr lang="en-US" altLang="ko-KR" sz="2200" dirty="0" smtClean="0"/>
              <a:t>0:</a:t>
            </a:r>
            <a:r>
              <a:rPr lang="ko-KR" altLang="en-US" sz="2200" dirty="0" smtClean="0"/>
              <a:t> 칠십 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 일흔</a:t>
            </a:r>
            <a:endParaRPr lang="en-US" sz="2200" dirty="0"/>
          </a:p>
        </p:txBody>
      </p:sp>
      <p:sp>
        <p:nvSpPr>
          <p:cNvPr id="31" name="TextBox 30"/>
          <p:cNvSpPr txBox="1"/>
          <p:nvPr/>
        </p:nvSpPr>
        <p:spPr>
          <a:xfrm>
            <a:off x="4999635" y="5569524"/>
            <a:ext cx="18803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200" dirty="0"/>
              <a:t>8</a:t>
            </a:r>
            <a:r>
              <a:rPr lang="en-US" altLang="ko-KR" sz="2200" dirty="0" smtClean="0"/>
              <a:t>0</a:t>
            </a:r>
            <a:r>
              <a:rPr lang="ko-KR" altLang="en-US" sz="2200" dirty="0" smtClean="0"/>
              <a:t>: 팔십 </a:t>
            </a:r>
            <a:r>
              <a:rPr lang="ko-KR" altLang="ko-KR" sz="2200" dirty="0" smtClean="0"/>
              <a:t>/</a:t>
            </a:r>
            <a:r>
              <a:rPr lang="ko-KR" altLang="en-US" sz="2200" dirty="0" smtClean="0"/>
              <a:t> 여든</a:t>
            </a:r>
            <a:endParaRPr lang="en-US" altLang="ko-KR" sz="2200" dirty="0" smtClean="0"/>
          </a:p>
          <a:p>
            <a:r>
              <a:rPr lang="ko-KR" altLang="ko-KR" sz="2200" dirty="0"/>
              <a:t>9</a:t>
            </a:r>
            <a:r>
              <a:rPr lang="en-US" altLang="ko-KR" sz="2200" dirty="0" smtClean="0"/>
              <a:t>0:</a:t>
            </a:r>
            <a:r>
              <a:rPr lang="ko-KR" altLang="en-US" sz="2200" dirty="0" smtClean="0"/>
              <a:t> 구십 </a:t>
            </a:r>
            <a:r>
              <a:rPr lang="en-US" altLang="ko-KR" sz="2200" dirty="0" smtClean="0"/>
              <a:t>/</a:t>
            </a:r>
            <a:r>
              <a:rPr lang="ko-KR" altLang="en-US" sz="2200" dirty="0" smtClean="0"/>
              <a:t> 아흔</a:t>
            </a:r>
            <a:endParaRPr lang="en-US" altLang="ko-KR" sz="2200" dirty="0" smtClean="0"/>
          </a:p>
          <a:p>
            <a:r>
              <a:rPr lang="ko-KR" altLang="ko-KR" sz="2200" dirty="0" smtClean="0"/>
              <a:t>1</a:t>
            </a:r>
            <a:r>
              <a:rPr lang="en-US" altLang="ko-KR" sz="2200" dirty="0" smtClean="0"/>
              <a:t>00:</a:t>
            </a:r>
            <a:r>
              <a:rPr lang="ko-KR" altLang="en-US" sz="2200" dirty="0" smtClean="0"/>
              <a:t> 백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10545" y="5200192"/>
            <a:ext cx="135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Sino   Native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07279" y="5239352"/>
            <a:ext cx="135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Sino   Native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03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subject honorific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13" descr="읽다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5" y="1875230"/>
            <a:ext cx="3576346" cy="2605623"/>
          </a:xfrm>
          <a:prstGeom prst="rect">
            <a:avLst/>
          </a:prstGeom>
        </p:spPr>
      </p:pic>
      <p:pic>
        <p:nvPicPr>
          <p:cNvPr id="17" name="Picture 16" descr="읽다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52" y="1804665"/>
            <a:ext cx="2828962" cy="260562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87826" y="4836671"/>
            <a:ext cx="3095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남동생이 신문을 읽어요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5005996" y="4825019"/>
            <a:ext cx="3628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0080FF"/>
                </a:solidFill>
              </a:rPr>
              <a:t>아버지</a:t>
            </a:r>
            <a:r>
              <a:rPr lang="ko-KR" altLang="en-US" sz="2400" dirty="0" smtClean="0"/>
              <a:t>께서 신문을 </a:t>
            </a:r>
            <a:r>
              <a:rPr lang="ko-KR" altLang="en-US" sz="2400" dirty="0" smtClean="0">
                <a:solidFill>
                  <a:srgbClr val="8000FF"/>
                </a:solidFill>
              </a:rPr>
              <a:t>읽</a:t>
            </a:r>
            <a:r>
              <a:rPr lang="ko-KR" altLang="en-US" sz="2400" b="1" dirty="0" smtClean="0">
                <a:solidFill>
                  <a:srgbClr val="FF0080"/>
                </a:solidFill>
              </a:rPr>
              <a:t>으세</a:t>
            </a:r>
            <a:r>
              <a:rPr lang="ko-KR" altLang="en-US" sz="2400" dirty="0" smtClean="0"/>
              <a:t>요</a:t>
            </a:r>
            <a:r>
              <a:rPr lang="en-US" altLang="ko-KR" sz="2400" dirty="0" smtClean="0"/>
              <a:t>.</a:t>
            </a:r>
            <a:endParaRPr lang="en-US" sz="2400" dirty="0"/>
          </a:p>
        </p:txBody>
      </p:sp>
      <p:sp>
        <p:nvSpPr>
          <p:cNvPr id="21" name="Rounded Rectangle 20"/>
          <p:cNvSpPr/>
          <p:nvPr/>
        </p:nvSpPr>
        <p:spPr>
          <a:xfrm>
            <a:off x="4259871" y="5374636"/>
            <a:ext cx="4706155" cy="1181957"/>
          </a:xfrm>
          <a:prstGeom prst="roundRect">
            <a:avLst/>
          </a:prstGeom>
          <a:noFill/>
          <a:ln>
            <a:solidFill>
              <a:srgbClr val="6666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b="1" dirty="0" smtClean="0">
                <a:solidFill>
                  <a:srgbClr val="FF0080"/>
                </a:solidFill>
              </a:rPr>
              <a:t>~(</a:t>
            </a:r>
            <a:r>
              <a:rPr lang="ko-KR" altLang="en-US" sz="2200" b="1" dirty="0" smtClean="0">
                <a:solidFill>
                  <a:srgbClr val="FF0080"/>
                </a:solidFill>
              </a:rPr>
              <a:t>으</a:t>
            </a:r>
            <a:r>
              <a:rPr lang="en-US" altLang="ko-KR" sz="2200" b="1" dirty="0" smtClean="0">
                <a:solidFill>
                  <a:srgbClr val="FF0080"/>
                </a:solidFill>
              </a:rPr>
              <a:t>)</a:t>
            </a:r>
            <a:r>
              <a:rPr lang="ko-KR" altLang="en-US" sz="2200" b="1" dirty="0" smtClean="0">
                <a:solidFill>
                  <a:srgbClr val="FF0080"/>
                </a:solidFill>
              </a:rPr>
              <a:t>시</a:t>
            </a:r>
            <a:r>
              <a:rPr lang="ko-KR" altLang="en-US" sz="2200" dirty="0" smtClean="0">
                <a:solidFill>
                  <a:srgbClr val="FF0080"/>
                </a:solidFill>
              </a:rPr>
              <a:t> </a:t>
            </a:r>
            <a:r>
              <a:rPr lang="en-US" altLang="ko-KR" sz="2200" dirty="0" smtClean="0">
                <a:solidFill>
                  <a:schemeClr val="tx1"/>
                </a:solidFill>
              </a:rPr>
              <a:t>is added to a </a:t>
            </a:r>
            <a:r>
              <a:rPr lang="en-US" altLang="ko-KR" sz="2200" dirty="0" smtClean="0">
                <a:solidFill>
                  <a:srgbClr val="8000FF"/>
                </a:solidFill>
              </a:rPr>
              <a:t>predicate stem </a:t>
            </a:r>
            <a:r>
              <a:rPr lang="en-US" altLang="ko-KR" sz="2200" dirty="0" smtClean="0">
                <a:solidFill>
                  <a:schemeClr val="tx1"/>
                </a:solidFill>
              </a:rPr>
              <a:t>to express the speaker’s respect toward the </a:t>
            </a:r>
            <a:r>
              <a:rPr lang="en-US" altLang="ko-KR" sz="2200" dirty="0" smtClean="0">
                <a:solidFill>
                  <a:srgbClr val="0080FF"/>
                </a:solidFill>
              </a:rPr>
              <a:t>subject</a:t>
            </a:r>
            <a:r>
              <a:rPr lang="en-US" altLang="ko-KR" sz="2200" dirty="0" smtClean="0">
                <a:solidFill>
                  <a:schemeClr val="tx1"/>
                </a:solidFill>
              </a:rPr>
              <a:t> of the sentence.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617" y="5786278"/>
            <a:ext cx="372885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읽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</a:t>
            </a:r>
            <a:r>
              <a:rPr lang="ko-KR" altLang="en-US" sz="2400" dirty="0" smtClean="0">
                <a:solidFill>
                  <a:srgbClr val="FF0080"/>
                </a:solidFill>
              </a:rPr>
              <a:t>으시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어요 </a:t>
            </a:r>
            <a:r>
              <a:rPr lang="ko-KR" altLang="en-US" sz="2400" dirty="0" smtClean="0">
                <a:sym typeface="Wingdings"/>
              </a:rPr>
              <a:t> 읽으세요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7085849" y="6634890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http://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4239" y="6247943"/>
            <a:ext cx="66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4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7811" y="1387215"/>
            <a:ext cx="7008662" cy="5069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리사 씨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지난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_____ 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에 뭐 했어요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토요일이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_____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생일이었어요</a:t>
            </a:r>
            <a:r>
              <a:rPr lang="ko-KR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.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		</a:t>
            </a:r>
          </a:p>
          <a:p>
            <a:pPr>
              <a:lnSpc>
                <a:spcPct val="140000"/>
              </a:lnSpc>
            </a:pP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그래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_____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생일 파티 했어요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		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아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그랬어요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_____ 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고마워요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생일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_____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많이 받았어요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_____ 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들한테서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  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많이 받았어요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_____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선물 받았어요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리사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책하고 예쁜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  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모자를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_____ 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았어요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			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스티브 씨 생일은 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_____ </a:t>
            </a:r>
            <a:r>
              <a:rPr lang="ko-KR" altLang="en-US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예요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40000"/>
              </a:lnSpc>
            </a:pP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:		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제 생일</a:t>
            </a:r>
            <a:r>
              <a:rPr lang="en-US" altLang="ko-KR" sz="2100" b="1" dirty="0">
                <a:highlight>
                  <a:srgbClr val="FFA39A"/>
                </a:highlight>
                <a:latin typeface="나눔고딕"/>
                <a:ea typeface="나눔고딕"/>
                <a:cs typeface="나눔고딕"/>
              </a:rPr>
              <a:t> _____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6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27</a:t>
            </a:r>
            <a:r>
              <a:rPr lang="ko-KR" altLang="en-US" sz="2100" b="1" dirty="0">
                <a:latin typeface="나눔고딕"/>
                <a:ea typeface="나눔고딕"/>
                <a:cs typeface="나눔고딕"/>
              </a:rPr>
              <a:t>일이에요</a:t>
            </a:r>
            <a:r>
              <a:rPr lang="en-US" altLang="ko-KR" sz="2100" b="1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4" name="Content Placeholder 4"/>
          <p:cNvGraphicFramePr>
            <a:graphicFrameLocks/>
          </p:cNvGraphicFramePr>
          <p:nvPr/>
        </p:nvGraphicFramePr>
        <p:xfrm>
          <a:off x="1000501" y="676211"/>
          <a:ext cx="7369074" cy="5182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24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ko-KR" altLang="en-US" sz="2200" b="1" dirty="0">
                          <a:latin typeface="나눔고딕"/>
                          <a:ea typeface="나눔고딕"/>
                          <a:cs typeface="나눔고딕"/>
                        </a:rPr>
                        <a:t>예쁜 모자를 선물 받았어요</a:t>
                      </a:r>
                      <a:r>
                        <a:rPr lang="en-US" altLang="ko-KR" sz="2200" b="1" dirty="0">
                          <a:latin typeface="나눔고딕"/>
                          <a:ea typeface="나눔고딕"/>
                          <a:cs typeface="나눔고딕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497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L9C1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01" y="602454"/>
            <a:ext cx="691644" cy="592000"/>
          </a:xfrm>
          <a:prstGeom prst="rect">
            <a:avLst/>
          </a:prstGeom>
        </p:spPr>
      </p:pic>
      <p:pic>
        <p:nvPicPr>
          <p:cNvPr id="6" name="Picture 5" descr="L9C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/>
          <a:stretch/>
        </p:blipFill>
        <p:spPr>
          <a:xfrm>
            <a:off x="6613952" y="2398889"/>
            <a:ext cx="2388943" cy="2075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8392" y="4106334"/>
            <a:ext cx="52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G9.1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76754" y="4968455"/>
            <a:ext cx="525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G9.2</a:t>
            </a:r>
          </a:p>
        </p:txBody>
      </p:sp>
    </p:spTree>
    <p:extLst>
      <p:ext uri="{BB962C8B-B14F-4D97-AF65-F5344CB8AC3E}">
        <p14:creationId xmlns:p14="http://schemas.microsoft.com/office/powerpoint/2010/main" val="404430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subject honorific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484966" y="1684731"/>
            <a:ext cx="8158506" cy="1605346"/>
          </a:xfrm>
          <a:prstGeom prst="roundRect">
            <a:avLst/>
          </a:prstGeom>
          <a:noFill/>
          <a:ln>
            <a:solidFill>
              <a:srgbClr val="6666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200" b="1" dirty="0" smtClean="0">
                <a:solidFill>
                  <a:srgbClr val="FF0080"/>
                </a:solidFill>
              </a:rPr>
              <a:t>~(</a:t>
            </a:r>
            <a:r>
              <a:rPr lang="ko-KR" altLang="en-US" sz="2200" b="1" dirty="0" smtClean="0">
                <a:solidFill>
                  <a:srgbClr val="FF0080"/>
                </a:solidFill>
              </a:rPr>
              <a:t>으</a:t>
            </a:r>
            <a:r>
              <a:rPr lang="en-US" altLang="ko-KR" sz="2200" b="1" dirty="0" smtClean="0">
                <a:solidFill>
                  <a:srgbClr val="FF0080"/>
                </a:solidFill>
              </a:rPr>
              <a:t>)</a:t>
            </a:r>
            <a:r>
              <a:rPr lang="ko-KR" altLang="en-US" sz="2200" b="1" dirty="0" smtClean="0">
                <a:solidFill>
                  <a:srgbClr val="FF0080"/>
                </a:solidFill>
              </a:rPr>
              <a:t>시</a:t>
            </a:r>
            <a:r>
              <a:rPr lang="ko-KR" altLang="en-US" sz="2200" dirty="0" smtClean="0">
                <a:solidFill>
                  <a:srgbClr val="FF0080"/>
                </a:solidFill>
              </a:rPr>
              <a:t> </a:t>
            </a:r>
            <a:r>
              <a:rPr lang="en-US" altLang="ko-KR" sz="2200" dirty="0" smtClean="0">
                <a:solidFill>
                  <a:schemeClr val="tx1"/>
                </a:solidFill>
              </a:rPr>
              <a:t>is NOT a sentence-final suffix, and therefore it is always followed by other types of suffixes.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44222" y="2637331"/>
            <a:ext cx="519576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읽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으시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었 </a:t>
            </a:r>
            <a:r>
              <a:rPr lang="en-US" altLang="ko-KR" sz="2400" dirty="0" smtClean="0"/>
              <a:t>+</a:t>
            </a:r>
            <a:r>
              <a:rPr lang="ko-KR" altLang="en-US" sz="2400" dirty="0" smtClean="0"/>
              <a:t> 습니다 </a:t>
            </a:r>
            <a:r>
              <a:rPr lang="ko-KR" altLang="en-US" sz="2400" dirty="0" smtClean="0">
                <a:sym typeface="Wingdings"/>
              </a:rPr>
              <a:t> 읽으셨습니다</a:t>
            </a:r>
            <a:endParaRPr lang="en-US"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84966" y="3602145"/>
          <a:ext cx="8158505" cy="268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1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1886">
                <a:tc rowSpan="2">
                  <a:txBody>
                    <a:bodyPr/>
                    <a:lstStyle/>
                    <a:p>
                      <a:pPr algn="ctr"/>
                      <a:endParaRPr 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00"/>
                          </a:solidFill>
                        </a:rPr>
                        <a:t>Plain</a:t>
                      </a:r>
                      <a:endParaRPr lang="en-US" sz="21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00"/>
                          </a:solidFill>
                        </a:rPr>
                        <a:t>Subject honorific</a:t>
                      </a:r>
                      <a:endParaRPr lang="en-US" sz="2100" b="1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8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chemeClr val="tx1"/>
                          </a:solidFill>
                        </a:rPr>
                        <a:t>Non-past</a:t>
                      </a:r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chemeClr val="tx1"/>
                          </a:solidFill>
                        </a:rPr>
                        <a:t>Past</a:t>
                      </a:r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tx1"/>
                          </a:solidFill>
                        </a:rPr>
                        <a:t>Non-past</a:t>
                      </a:r>
                      <a:endParaRPr 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tx1"/>
                          </a:solidFill>
                        </a:rPr>
                        <a:t>Past</a:t>
                      </a:r>
                      <a:endParaRPr lang="en-US" sz="2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88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chemeClr val="tx1"/>
                          </a:solidFill>
                        </a:rPr>
                        <a:t>Polite</a:t>
                      </a:r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어</a:t>
                      </a:r>
                      <a:r>
                        <a:rPr lang="en-US" altLang="ko-KR" sz="2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아요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었</a:t>
                      </a:r>
                      <a:r>
                        <a:rPr lang="en-US" altLang="ko-KR" sz="2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았어요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dirty="0" smtClean="0">
                          <a:solidFill>
                            <a:srgbClr val="FF0080"/>
                          </a:solidFill>
                        </a:rPr>
                        <a:t>~(</a:t>
                      </a:r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</a:rPr>
                        <a:t>으</a:t>
                      </a:r>
                      <a:r>
                        <a:rPr lang="en-US" altLang="ko-KR" sz="2100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</a:rPr>
                        <a:t>세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요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dirty="0" smtClean="0">
                          <a:solidFill>
                            <a:srgbClr val="FF0080"/>
                          </a:solidFill>
                        </a:rPr>
                        <a:t>~(</a:t>
                      </a:r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</a:rPr>
                        <a:t>으</a:t>
                      </a:r>
                      <a:r>
                        <a:rPr lang="en-US" altLang="ko-KR" sz="2100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</a:rPr>
                        <a:t>셨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어요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88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chemeClr val="tx1"/>
                          </a:solidFill>
                        </a:rPr>
                        <a:t>Deferential</a:t>
                      </a:r>
                      <a:endParaRPr lang="en-US" sz="2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습</a:t>
                      </a:r>
                      <a:r>
                        <a:rPr lang="en-US" altLang="ko-KR" sz="2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ㅂ니다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었</a:t>
                      </a:r>
                      <a:r>
                        <a:rPr lang="en-US" altLang="ko-KR" sz="210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았습니다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dirty="0" smtClean="0">
                          <a:solidFill>
                            <a:srgbClr val="FF0080"/>
                          </a:solidFill>
                        </a:rPr>
                        <a:t>~(</a:t>
                      </a:r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</a:rPr>
                        <a:t>으</a:t>
                      </a:r>
                      <a:r>
                        <a:rPr lang="en-US" altLang="ko-KR" sz="2100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</a:rPr>
                        <a:t>십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니다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100" dirty="0" smtClean="0">
                          <a:solidFill>
                            <a:srgbClr val="FF0080"/>
                          </a:solidFill>
                        </a:rPr>
                        <a:t>~(</a:t>
                      </a:r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</a:rPr>
                        <a:t>으</a:t>
                      </a:r>
                      <a:r>
                        <a:rPr lang="en-US" altLang="ko-KR" sz="2100" dirty="0" smtClean="0">
                          <a:solidFill>
                            <a:srgbClr val="FF0080"/>
                          </a:solidFill>
                        </a:rPr>
                        <a:t>)</a:t>
                      </a:r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</a:rPr>
                        <a:t>셨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</a:rPr>
                        <a:t>습니다</a:t>
                      </a:r>
                      <a:endParaRPr lang="en-US" sz="2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48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subject honorific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Picture 1" descr="가다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418"/>
            <a:ext cx="1960203" cy="18898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583" y="315578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가다</a:t>
            </a:r>
            <a:endParaRPr lang="en-US" sz="2400" dirty="0">
              <a:ea typeface="나눔고딕"/>
              <a:cs typeface="나눔고딕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834533" y="1570825"/>
          <a:ext cx="7161734" cy="2161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1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8448">
                <a:tc rowSpan="2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000000"/>
                          </a:solidFill>
                          <a:latin typeface="+mn-lt"/>
                          <a:ea typeface="나눔고딕"/>
                          <a:cs typeface="나눔고딕"/>
                        </a:rPr>
                        <a:t>Plain</a:t>
                      </a:r>
                      <a:endParaRPr lang="en-US" sz="2000" b="0" dirty="0">
                        <a:solidFill>
                          <a:srgbClr val="00000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0000"/>
                          </a:solidFill>
                          <a:latin typeface="+mn-lt"/>
                          <a:ea typeface="나눔고딕"/>
                          <a:cs typeface="나눔고딕"/>
                        </a:rPr>
                        <a:t>Subject honorific</a:t>
                      </a:r>
                      <a:endParaRPr lang="en-US" sz="2000" b="1" dirty="0">
                        <a:solidFill>
                          <a:srgbClr val="00000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4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Non-past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Past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Non-past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Past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333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Polite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아요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았어요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세요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셨어요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763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Deferential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습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았습니다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십니다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셨습니다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02583" y="5777947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읽다</a:t>
            </a:r>
            <a:endParaRPr lang="en-US" sz="24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834533" y="4192987"/>
          <a:ext cx="7161734" cy="207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8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99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18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8448">
                <a:tc rowSpan="2">
                  <a:txBody>
                    <a:bodyPr/>
                    <a:lstStyle/>
                    <a:p>
                      <a:pPr algn="ctr"/>
                      <a:endParaRPr lang="en-US" sz="19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rgbClr val="000000"/>
                          </a:solidFill>
                          <a:latin typeface="+mn-lt"/>
                          <a:ea typeface="나눔고딕"/>
                          <a:cs typeface="나눔고딕"/>
                        </a:rPr>
                        <a:t>Plain</a:t>
                      </a:r>
                      <a:endParaRPr lang="en-US" sz="1900" b="0" dirty="0">
                        <a:solidFill>
                          <a:srgbClr val="00000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rgbClr val="000000"/>
                          </a:solidFill>
                          <a:latin typeface="+mn-lt"/>
                          <a:ea typeface="나눔고딕"/>
                          <a:cs typeface="나눔고딕"/>
                        </a:rPr>
                        <a:t>Subject honorific</a:t>
                      </a:r>
                      <a:endParaRPr lang="en-US" sz="1900" b="1" dirty="0">
                        <a:solidFill>
                          <a:srgbClr val="00000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48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Non-past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Past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Non-past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Past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421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Polite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어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아요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았어요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세요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셨어요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8005">
                <a:tc>
                  <a:txBody>
                    <a:bodyPr/>
                    <a:lstStyle/>
                    <a:p>
                      <a:pPr algn="ctr"/>
                      <a:r>
                        <a:rPr lang="en-US" sz="19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Deferential</a:t>
                      </a:r>
                      <a:endParaRPr lang="en-US" sz="19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습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ㅂ니다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었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/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았습니다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19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십니다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18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18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셨습니다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읽다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03"/>
          <a:stretch/>
        </p:blipFill>
        <p:spPr>
          <a:xfrm>
            <a:off x="192646" y="4089051"/>
            <a:ext cx="1400050" cy="1688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3713" y="2478326"/>
            <a:ext cx="10845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나눔고딕"/>
                <a:cs typeface="나눔고딕"/>
              </a:rPr>
              <a:t>가요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3059" y="2475804"/>
            <a:ext cx="12125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나눔고딕"/>
                <a:cs typeface="나눔고딕"/>
              </a:rPr>
              <a:t>갔어요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44995" y="2487518"/>
            <a:ext cx="10845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나눔고딕"/>
                <a:cs typeface="나눔고딕"/>
              </a:rPr>
              <a:t>가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세</a:t>
            </a:r>
            <a:r>
              <a:rPr lang="ko-KR" altLang="en-US" sz="2000" dirty="0" smtClean="0">
                <a:ea typeface="나눔고딕"/>
                <a:cs typeface="나눔고딕"/>
              </a:rPr>
              <a:t>요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89343" y="2487518"/>
            <a:ext cx="12125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나눔고딕"/>
                <a:cs typeface="나눔고딕"/>
              </a:rPr>
              <a:t>가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셨</a:t>
            </a:r>
            <a:r>
              <a:rPr lang="ko-KR" altLang="en-US" sz="2000" dirty="0" smtClean="0">
                <a:ea typeface="나눔고딕"/>
                <a:cs typeface="나눔고딕"/>
              </a:rPr>
              <a:t>어요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20698" y="3155785"/>
            <a:ext cx="1135663" cy="409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나눔고딕"/>
                <a:cs typeface="나눔고딕"/>
              </a:rPr>
              <a:t>갑니다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32769" y="3164977"/>
            <a:ext cx="1379537" cy="4093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나눔고딕"/>
                <a:cs typeface="나눔고딕"/>
              </a:rPr>
              <a:t>갔습니다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87484" y="3164977"/>
            <a:ext cx="121165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나눔고딕"/>
                <a:cs typeface="나눔고딕"/>
              </a:rPr>
              <a:t>가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십</a:t>
            </a:r>
            <a:r>
              <a:rPr lang="ko-KR" altLang="en-US" sz="2000" dirty="0" smtClean="0">
                <a:ea typeface="나눔고딕"/>
                <a:cs typeface="나눔고딕"/>
              </a:rPr>
              <a:t>니다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74320" y="3164977"/>
            <a:ext cx="149170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ea typeface="나눔고딕"/>
                <a:cs typeface="나눔고딕"/>
              </a:rPr>
              <a:t>가</a:t>
            </a:r>
            <a:r>
              <a:rPr lang="ko-KR" altLang="en-US" sz="2000" dirty="0" smtClean="0">
                <a:solidFill>
                  <a:srgbClr val="FF0080"/>
                </a:solidFill>
                <a:ea typeface="나눔고딕"/>
                <a:cs typeface="나눔고딕"/>
              </a:rPr>
              <a:t>셨</a:t>
            </a:r>
            <a:r>
              <a:rPr lang="ko-KR" altLang="en-US" sz="2000" dirty="0" smtClean="0">
                <a:ea typeface="나눔고딕"/>
                <a:cs typeface="나눔고딕"/>
              </a:rPr>
              <a:t>습니다</a:t>
            </a:r>
            <a:endParaRPr lang="en-US" sz="2000" dirty="0">
              <a:ea typeface="나눔고딕"/>
              <a:cs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56301" y="5100488"/>
            <a:ext cx="1210554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읽어요</a:t>
            </a:r>
            <a:endParaRPr lang="en-US" sz="19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13059" y="5100488"/>
            <a:ext cx="1353390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읽었어요</a:t>
            </a:r>
            <a:endParaRPr lang="en-US" sz="19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58289" y="5109680"/>
            <a:ext cx="1210554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읽</a:t>
            </a:r>
            <a:r>
              <a:rPr lang="ko-KR" altLang="en-US" sz="19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으세</a:t>
            </a:r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요</a:t>
            </a:r>
            <a:endParaRPr lang="en-US" sz="19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74320" y="5109680"/>
            <a:ext cx="1491705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읽</a:t>
            </a:r>
            <a:r>
              <a:rPr lang="ko-KR" altLang="en-US" sz="19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으셨</a:t>
            </a:r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어요</a:t>
            </a:r>
            <a:endParaRPr lang="en-US" sz="19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91914" y="5777947"/>
            <a:ext cx="1135663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읽습니다</a:t>
            </a:r>
            <a:endParaRPr lang="en-US" sz="19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13059" y="5777947"/>
            <a:ext cx="1379537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읽었습니다</a:t>
            </a:r>
            <a:endParaRPr lang="en-US" sz="19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58288" y="5787139"/>
            <a:ext cx="1329324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읽</a:t>
            </a:r>
            <a:r>
              <a:rPr lang="ko-KR" altLang="en-US" sz="19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으십</a:t>
            </a:r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니다</a:t>
            </a:r>
            <a:endParaRPr lang="en-US" sz="19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74319" y="5787139"/>
            <a:ext cx="14917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읽</a:t>
            </a:r>
            <a:r>
              <a:rPr lang="ko-KR" altLang="en-US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으셨</a:t>
            </a:r>
            <a:r>
              <a:rPr lang="ko-KR" altLang="en-US" dirty="0" smtClean="0">
                <a:latin typeface="나눔고딕"/>
                <a:ea typeface="나눔고딕"/>
                <a:cs typeface="나눔고딕"/>
              </a:rPr>
              <a:t>습니다</a:t>
            </a:r>
            <a:endParaRPr lang="en-US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03108" y="6550223"/>
            <a:ext cx="2840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http://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82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subject honorific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484966" y="1684731"/>
            <a:ext cx="8158506" cy="635895"/>
          </a:xfrm>
          <a:prstGeom prst="roundRect">
            <a:avLst/>
          </a:prstGeom>
          <a:noFill/>
          <a:ln>
            <a:solidFill>
              <a:srgbClr val="6666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200" b="1" dirty="0" smtClean="0">
                <a:solidFill>
                  <a:srgbClr val="FF0080"/>
                </a:solidFill>
              </a:rPr>
              <a:t>~(</a:t>
            </a:r>
            <a:r>
              <a:rPr lang="ko-KR" altLang="en-US" sz="2200" b="1" dirty="0" smtClean="0">
                <a:solidFill>
                  <a:srgbClr val="FF0080"/>
                </a:solidFill>
              </a:rPr>
              <a:t>으</a:t>
            </a:r>
            <a:r>
              <a:rPr lang="en-US" altLang="ko-KR" sz="2200" b="1" dirty="0" smtClean="0">
                <a:solidFill>
                  <a:srgbClr val="FF0080"/>
                </a:solidFill>
              </a:rPr>
              <a:t>)</a:t>
            </a:r>
            <a:r>
              <a:rPr lang="ko-KR" altLang="en-US" sz="2200" b="1" dirty="0" smtClean="0">
                <a:solidFill>
                  <a:srgbClr val="FF0080"/>
                </a:solidFill>
              </a:rPr>
              <a:t>시</a:t>
            </a:r>
            <a:r>
              <a:rPr lang="ko-KR" altLang="en-US" sz="2200" dirty="0" smtClean="0">
                <a:solidFill>
                  <a:srgbClr val="FF0080"/>
                </a:solidFill>
              </a:rPr>
              <a:t> </a:t>
            </a:r>
            <a:r>
              <a:rPr lang="en-US" altLang="ko-KR" sz="2200" dirty="0" smtClean="0">
                <a:solidFill>
                  <a:schemeClr val="tx1"/>
                </a:solidFill>
              </a:rPr>
              <a:t>is already part of </a:t>
            </a:r>
            <a:r>
              <a:rPr lang="en-US" altLang="ko-KR" sz="2200" b="1" dirty="0" smtClean="0">
                <a:solidFill>
                  <a:schemeClr val="tx1"/>
                </a:solidFill>
              </a:rPr>
              <a:t>some honorific predicates</a:t>
            </a:r>
            <a:r>
              <a:rPr lang="en-US" altLang="ko-KR" sz="2200" dirty="0" smtClean="0">
                <a:solidFill>
                  <a:schemeClr val="tx1"/>
                </a:solidFill>
              </a:rPr>
              <a:t>.</a:t>
            </a:r>
            <a:endParaRPr lang="en-US" sz="2200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84967" y="2771110"/>
          <a:ext cx="8158505" cy="2607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7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1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17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17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51886">
                <a:tc rowSpan="2">
                  <a:txBody>
                    <a:bodyPr/>
                    <a:lstStyle/>
                    <a:p>
                      <a:pPr algn="ctr"/>
                      <a:endParaRPr lang="en-US" sz="21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Plain</a:t>
                      </a:r>
                      <a:endParaRPr lang="en-US" sz="2100" b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rgbClr val="000000"/>
                          </a:solidFill>
                          <a:latin typeface="+mn-lt"/>
                        </a:rPr>
                        <a:t>Subject honorific</a:t>
                      </a:r>
                      <a:endParaRPr lang="en-US" sz="21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88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Non-past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Past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Non-past</a:t>
                      </a:r>
                      <a:endParaRPr lang="en-US" sz="21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1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Past</a:t>
                      </a:r>
                      <a:endParaRPr lang="en-US" sz="2100" b="1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88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Polite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있어요</a:t>
                      </a:r>
                      <a:endParaRPr lang="en-US" sz="21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있었어요</a:t>
                      </a:r>
                      <a:endParaRPr lang="en-US" sz="21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계세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요</a:t>
                      </a:r>
                      <a:endParaRPr lang="en-US" sz="21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계셨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어요</a:t>
                      </a:r>
                      <a:endParaRPr lang="en-US" sz="21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886">
                <a:tc>
                  <a:txBody>
                    <a:bodyPr/>
                    <a:lstStyle/>
                    <a:p>
                      <a:pPr algn="ctr"/>
                      <a:r>
                        <a:rPr lang="en-US" sz="2100" b="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Deferential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있습니다</a:t>
                      </a:r>
                      <a:endParaRPr lang="en-US" sz="21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있었습니다</a:t>
                      </a:r>
                      <a:endParaRPr lang="en-US" sz="21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계십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니다</a:t>
                      </a:r>
                      <a:endParaRPr lang="en-US" sz="21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10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계셨</a:t>
                      </a:r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습니다</a:t>
                      </a:r>
                      <a:endParaRPr lang="en-US" sz="21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8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subject honorific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2967" y="5969387"/>
            <a:ext cx="34243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저는 한국 음식을 좋아해요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3710" y="5969387"/>
            <a:ext cx="47502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할머니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께서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도 한국 음식을 좋아하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9" name="Picture 8" descr="먹다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8" r="10292" b="60446"/>
          <a:stretch/>
        </p:blipFill>
        <p:spPr>
          <a:xfrm>
            <a:off x="5542344" y="3758519"/>
            <a:ext cx="2193115" cy="1646392"/>
          </a:xfrm>
          <a:prstGeom prst="rect">
            <a:avLst/>
          </a:prstGeom>
        </p:spPr>
      </p:pic>
      <p:pic>
        <p:nvPicPr>
          <p:cNvPr id="10" name="Picture 9" descr="먹다3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5" t="9706" r="9227" b="42054"/>
          <a:stretch/>
        </p:blipFill>
        <p:spPr>
          <a:xfrm>
            <a:off x="1238538" y="3729633"/>
            <a:ext cx="1865640" cy="16752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38538" y="5600636"/>
            <a:ext cx="20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 like Korean food.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504473" y="5569277"/>
            <a:ext cx="4461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My grandmother also likes Korean food.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7625637" y="6598298"/>
            <a:ext cx="15183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voalffl.tistory.com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 descr="비빔밥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004" y="1468639"/>
            <a:ext cx="3366610" cy="26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8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subject honorific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1300" y="5969387"/>
            <a:ext cx="3080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smtClean="0">
                <a:latin typeface="나눔고딕"/>
                <a:ea typeface="나눔고딕"/>
                <a:cs typeface="나눔고딕"/>
              </a:rPr>
              <a:t>저는 어벤져스를 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봤어요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0328" y="5969387"/>
            <a:ext cx="44060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부모님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께서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는 스타워즈를 보셨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어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8538" y="5600636"/>
            <a:ext cx="2292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 watched Avengers.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917968" y="5567528"/>
            <a:ext cx="346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My parents watched Star Wars.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7407627" y="6581851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 descr="영화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85" y="1551457"/>
            <a:ext cx="1676933" cy="2486977"/>
          </a:xfrm>
          <a:prstGeom prst="rect">
            <a:avLst/>
          </a:prstGeom>
        </p:spPr>
      </p:pic>
      <p:pic>
        <p:nvPicPr>
          <p:cNvPr id="14" name="Picture 13" descr="영화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71" y="3797236"/>
            <a:ext cx="2476500" cy="1803400"/>
          </a:xfrm>
          <a:prstGeom prst="rect">
            <a:avLst/>
          </a:prstGeom>
        </p:spPr>
      </p:pic>
      <p:pic>
        <p:nvPicPr>
          <p:cNvPr id="15" name="Picture 14" descr="영화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997" y="3722460"/>
            <a:ext cx="1684756" cy="18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3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subject honorific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5803" y="5969387"/>
            <a:ext cx="22845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저는 키가 큽니다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9162" y="5967638"/>
            <a:ext cx="3875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할아버지께서도 키가 크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십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니다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80651" y="5584368"/>
            <a:ext cx="1084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 am tall.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231521" y="5567528"/>
            <a:ext cx="296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My grandfather is also tall.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7407627" y="6611779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 descr="크다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80" y="3011703"/>
            <a:ext cx="782665" cy="2572665"/>
          </a:xfrm>
          <a:prstGeom prst="rect">
            <a:avLst/>
          </a:prstGeom>
        </p:spPr>
      </p:pic>
      <p:pic>
        <p:nvPicPr>
          <p:cNvPr id="6" name="Picture 5" descr="할아버지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55" y="2571505"/>
            <a:ext cx="3227327" cy="3152822"/>
          </a:xfrm>
          <a:prstGeom prst="rect">
            <a:avLst/>
          </a:prstGeom>
        </p:spPr>
      </p:pic>
      <p:pic>
        <p:nvPicPr>
          <p:cNvPr id="9" name="Picture 8" descr="키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1"/>
          <a:stretch/>
        </p:blipFill>
        <p:spPr>
          <a:xfrm>
            <a:off x="3053717" y="1446292"/>
            <a:ext cx="2558888" cy="24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subject honorific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263033" y="6611779"/>
            <a:ext cx="28809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searainedesigns.com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classroomcliparts.com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942" y="4898345"/>
            <a:ext cx="43154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스티브 씨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어디서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오다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스티브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저는 미국 보스톤에서 왔어요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3284" y="4903406"/>
            <a:ext cx="4028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A: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김 선생님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계시다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B: 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지금 안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계시다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).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수업에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가다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592" y="1489591"/>
            <a:ext cx="739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the form of the words in the parentheses using honorific expressions.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89071" y="4898345"/>
            <a:ext cx="12888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오</a:t>
            </a:r>
            <a:r>
              <a:rPr lang="ko-KR" altLang="en-US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셨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1569" y="4889558"/>
            <a:ext cx="1052833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계</a:t>
            </a:r>
            <a:r>
              <a:rPr lang="ko-KR" altLang="en-US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18983" y="5282095"/>
            <a:ext cx="987700" cy="348813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계</a:t>
            </a:r>
            <a:r>
              <a:rPr lang="ko-KR" altLang="en-US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요</a:t>
            </a:r>
            <a:r>
              <a:rPr lang="ko-KR" altLang="ko-KR" sz="2000" dirty="0">
                <a:latin typeface="나눔고딕"/>
                <a:ea typeface="나눔고딕"/>
                <a:cs typeface="나눔고딕"/>
              </a:rPr>
              <a:t>.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2678" y="5230798"/>
            <a:ext cx="1230784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가</a:t>
            </a:r>
            <a:r>
              <a:rPr lang="ko-KR" altLang="en-US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셨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어요</a:t>
            </a:r>
            <a:r>
              <a:rPr lang="ko-KR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8" name="Picture 17" descr="선생님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467" y="2554469"/>
            <a:ext cx="3078144" cy="2163020"/>
          </a:xfrm>
          <a:prstGeom prst="rect">
            <a:avLst/>
          </a:prstGeom>
        </p:spPr>
      </p:pic>
      <p:pic>
        <p:nvPicPr>
          <p:cNvPr id="19" name="Picture 18" descr="보스톤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92" y="2526918"/>
            <a:ext cx="2673239" cy="21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G9.4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subject honorific 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~(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으</a:t>
                      </a:r>
                      <a:r>
                        <a:rPr lang="en-US" altLang="ko-KR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)</a:t>
                      </a:r>
                      <a:r>
                        <a:rPr lang="ko-KR" altLang="en-US" sz="3000" b="1" dirty="0" smtClean="0">
                          <a:latin typeface="나눔고딕"/>
                          <a:ea typeface="나눔고딕"/>
                          <a:cs typeface="나눔고딕"/>
                        </a:rPr>
                        <a:t>시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464648" y="6611779"/>
            <a:ext cx="1685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1942" y="4898345"/>
            <a:ext cx="4073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A: 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이 지도 어느 서점에서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사다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en-US" sz="2000" dirty="0" smtClean="0">
                <a:latin typeface="나눔고딕"/>
                <a:ea typeface="나눔고딕"/>
                <a:cs typeface="나눔고딕"/>
              </a:rPr>
              <a:t>B:  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동네 서점에서 샀어요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3284" y="4903406"/>
            <a:ext cx="39110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마크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선생님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점심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드시다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?</a:t>
            </a:r>
            <a:endParaRPr lang="ko-KR" altLang="en-US" sz="20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선생님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아니요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아직 안 먹었어요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5592" y="1489591"/>
            <a:ext cx="739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the form of the words in the parentheses using honorific expressions.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80847" y="4898345"/>
            <a:ext cx="1288801" cy="40011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사</a:t>
            </a:r>
            <a:r>
              <a:rPr lang="ko-KR" altLang="en-US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셨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7641" y="4905214"/>
            <a:ext cx="1278962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드</a:t>
            </a:r>
            <a:r>
              <a:rPr lang="ko-KR" altLang="en-US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셨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어요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지도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6" y="2449987"/>
            <a:ext cx="3018730" cy="2198254"/>
          </a:xfrm>
          <a:prstGeom prst="rect">
            <a:avLst/>
          </a:prstGeom>
        </p:spPr>
      </p:pic>
      <p:pic>
        <p:nvPicPr>
          <p:cNvPr id="5" name="Picture 4" descr="점심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409" y="2730500"/>
            <a:ext cx="2501490" cy="1834426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5732915" y="2730500"/>
            <a:ext cx="1499378" cy="1917741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4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600" b="1" dirty="0" smtClean="0">
                          <a:latin typeface="+mn-lt"/>
                          <a:cs typeface="Arial Black"/>
                        </a:rPr>
                        <a:t>                   </a:t>
                      </a:r>
                      <a:r>
                        <a:rPr lang="en-US" altLang="ko-KR" sz="2600" b="1" dirty="0" smtClean="0">
                          <a:latin typeface="+mn-lt"/>
                          <a:cs typeface="Arial Black"/>
                        </a:rPr>
                        <a:t>     </a:t>
                      </a:r>
                      <a:endParaRPr lang="en-US" sz="26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5075" y="1768582"/>
            <a:ext cx="7627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following questions using the subject honorific suffix </a:t>
            </a:r>
            <a:r>
              <a:rPr lang="en-US" sz="2000" dirty="0" smtClean="0">
                <a:solidFill>
                  <a:srgbClr val="FF0080"/>
                </a:solidFill>
              </a:rPr>
              <a:t>~(</a:t>
            </a:r>
            <a:r>
              <a:rPr lang="ko-KR" altLang="en-US" sz="2000" dirty="0" smtClean="0">
                <a:solidFill>
                  <a:srgbClr val="FF0080"/>
                </a:solidFill>
              </a:rPr>
              <a:t>으</a:t>
            </a:r>
            <a:r>
              <a:rPr lang="en-US" altLang="ko-KR" sz="2000" dirty="0" smtClean="0">
                <a:solidFill>
                  <a:srgbClr val="FF0080"/>
                </a:solidFill>
              </a:rPr>
              <a:t>)</a:t>
            </a:r>
            <a:r>
              <a:rPr lang="ko-KR" altLang="en-US" sz="2000" dirty="0" smtClean="0">
                <a:solidFill>
                  <a:srgbClr val="FF0080"/>
                </a:solidFill>
              </a:rPr>
              <a:t>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Change the sentence enders paying attention to the tense.)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533" y="1337695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‘~(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시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’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를 사용해서 아래의 질문을 묻고 답하세요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035315" y="2958675"/>
            <a:ext cx="7121423" cy="1610385"/>
          </a:xfrm>
          <a:prstGeom prst="roundRect">
            <a:avLst/>
          </a:prstGeom>
          <a:noFill/>
          <a:ln>
            <a:solidFill>
              <a:srgbClr val="FF666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63807" y="3097178"/>
            <a:ext cx="4467890" cy="1299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지난 학기에 몇 과목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 듣다 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이번 학기에는 몇 과목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듣다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다음 학기에는 몇 과목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듣다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07764" y="6611779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myedu.com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4645" y="494221"/>
            <a:ext cx="31412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몇 과목 들으세요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30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8060" y="3122319"/>
            <a:ext cx="1664411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들으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셨어요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69886" y="3553206"/>
            <a:ext cx="139921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들으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9886" y="3966134"/>
            <a:ext cx="2008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들으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실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거예요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54533" y="4904242"/>
            <a:ext cx="7102205" cy="1040828"/>
          </a:xfrm>
          <a:prstGeom prst="roundRect">
            <a:avLst/>
          </a:prstGeom>
          <a:solidFill>
            <a:srgbClr val="FFA3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4077" y="5041803"/>
            <a:ext cx="2435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한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2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두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3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세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40077" y="5441913"/>
            <a:ext cx="2917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ko-KR" sz="2000" dirty="0">
                <a:latin typeface="나눔고딕"/>
                <a:ea typeface="나눔고딕"/>
                <a:cs typeface="나눔고딕"/>
              </a:rPr>
              <a:t>4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ko-KR" sz="2000" dirty="0">
                <a:latin typeface="나눔고딕"/>
                <a:ea typeface="나눔고딕"/>
                <a:cs typeface="나눔고딕"/>
              </a:rPr>
              <a:t>5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다섯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</a:t>
            </a:r>
            <a:r>
              <a:rPr lang="ko-KR" altLang="ko-KR" sz="2000" dirty="0">
                <a:latin typeface="나눔고딕"/>
                <a:ea typeface="나눔고딕"/>
                <a:cs typeface="나눔고딕"/>
              </a:rPr>
              <a:t>6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여섯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18060" y="5172608"/>
            <a:ext cx="249746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00" dirty="0" smtClean="0">
                <a:latin typeface="나눔고딕"/>
                <a:ea typeface="나눔고딕"/>
                <a:cs typeface="나눔고딕"/>
              </a:rPr>
              <a:t>+</a:t>
            </a:r>
            <a:r>
              <a:rPr lang="ko-KR" altLang="en-US" sz="2900" dirty="0" smtClean="0">
                <a:latin typeface="나눔고딕"/>
                <a:ea typeface="나눔고딕"/>
                <a:cs typeface="나눔고딕"/>
              </a:rPr>
              <a:t>  과목 </a:t>
            </a:r>
            <a:r>
              <a:rPr lang="en-US" altLang="ko-KR" sz="2900" dirty="0" smtClean="0">
                <a:latin typeface="나눔고딕"/>
                <a:ea typeface="나눔고딕"/>
                <a:cs typeface="나눔고딕"/>
              </a:rPr>
              <a:t>(class)</a:t>
            </a:r>
            <a:endParaRPr lang="en-US" sz="29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2" name="Picture 11" descr="시간표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39" y="4710263"/>
            <a:ext cx="1828706" cy="18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3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600" b="1" dirty="0" smtClean="0">
                          <a:latin typeface="+mn-lt"/>
                          <a:cs typeface="Arial Black"/>
                        </a:rPr>
                        <a:t>                   </a:t>
                      </a:r>
                      <a:r>
                        <a:rPr lang="en-US" altLang="ko-KR" sz="2600" b="1" dirty="0" smtClean="0">
                          <a:latin typeface="+mn-lt"/>
                          <a:cs typeface="Arial Black"/>
                        </a:rPr>
                        <a:t>     </a:t>
                      </a:r>
                      <a:endParaRPr lang="en-US" sz="26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5075" y="1768582"/>
            <a:ext cx="7627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following questions using the subject honorific suffix </a:t>
            </a:r>
            <a:r>
              <a:rPr lang="en-US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~(</a:t>
            </a:r>
            <a:r>
              <a:rPr lang="ko-KR" altLang="en-US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0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시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Replace the words in the parentheses with your own answers.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533" y="1337695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‘~(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으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시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’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를 사용해서 보기와 같이 묻고 답하세요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202719" y="3126881"/>
            <a:ext cx="4746920" cy="1954354"/>
          </a:xfrm>
          <a:prstGeom prst="roundRect">
            <a:avLst/>
          </a:prstGeom>
          <a:noFill/>
          <a:ln>
            <a:solidFill>
              <a:srgbClr val="FF666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765681" y="3250764"/>
            <a:ext cx="3906648" cy="1706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 smtClean="0"/>
              <a:t>A:  </a:t>
            </a:r>
            <a:r>
              <a:rPr lang="en-US" sz="2200" dirty="0" smtClean="0">
                <a:latin typeface="나눔고딕"/>
                <a:ea typeface="나눔고딕"/>
                <a:cs typeface="나눔고딕"/>
              </a:rPr>
              <a:t>OO 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씨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어디에서 오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셨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B:  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저는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뉴욕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에서 왔어요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/>
              <a:t>A:</a:t>
            </a:r>
            <a:r>
              <a:rPr lang="ko-KR" altLang="en-US" sz="2200" dirty="0"/>
              <a:t> </a:t>
            </a:r>
            <a:r>
              <a:rPr lang="ko-KR" altLang="en-US" sz="2200" dirty="0" smtClean="0"/>
              <a:t> 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그럼 지금은 어디 사</a:t>
            </a:r>
            <a:r>
              <a:rPr lang="ko-KR" altLang="en-US" sz="22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세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B:  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지금은 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와이키키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에 살아요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22518" y="6611779"/>
            <a:ext cx="142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imcargade.com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4645" y="526440"/>
            <a:ext cx="33951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smtClean="0">
                <a:latin typeface="나눔고딕"/>
                <a:ea typeface="나눔고딕"/>
                <a:cs typeface="나눔고딕"/>
              </a:rPr>
              <a:t>어디에서 오셨어요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3000" b="1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뉴욕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4" y="4882799"/>
            <a:ext cx="1681829" cy="1658471"/>
          </a:xfrm>
          <a:prstGeom prst="rect">
            <a:avLst/>
          </a:prstGeom>
        </p:spPr>
      </p:pic>
      <p:pic>
        <p:nvPicPr>
          <p:cNvPr id="8" name="Picture 7" descr="하와이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9" y="4882799"/>
            <a:ext cx="1662383" cy="165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소녀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87253" y="4450431"/>
            <a:ext cx="2109489" cy="2407569"/>
          </a:xfrm>
          <a:prstGeom prst="rect">
            <a:avLst/>
          </a:prstGeom>
        </p:spPr>
      </p:pic>
      <p:pic>
        <p:nvPicPr>
          <p:cNvPr id="9" name="Picture 8" descr="소년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61406" y="4368110"/>
            <a:ext cx="1917700" cy="2476500"/>
          </a:xfrm>
          <a:prstGeom prst="rect">
            <a:avLst/>
          </a:prstGeom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5319974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>
                          <a:latin typeface="Arial Black"/>
                          <a:cs typeface="Arial Black"/>
                        </a:rPr>
                        <a:t>New</a:t>
                      </a:r>
                      <a:r>
                        <a:rPr lang="ja-JP" altLang="en-US" sz="2800" b="1" dirty="0">
                          <a:latin typeface="Arial Black"/>
                          <a:cs typeface="Arial Black"/>
                        </a:rPr>
                        <a:t> </a:t>
                      </a:r>
                      <a:r>
                        <a:rPr lang="en-US" altLang="ja-JP" sz="2800" b="1" dirty="0">
                          <a:latin typeface="Arial Black"/>
                          <a:cs typeface="Arial Black"/>
                        </a:rPr>
                        <a:t>Expressions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98017" y="1806388"/>
            <a:ext cx="7571558" cy="1029844"/>
          </a:xfrm>
          <a:prstGeom prst="roundRect">
            <a:avLst/>
          </a:prstGeom>
          <a:solidFill>
            <a:schemeClr val="bg1"/>
          </a:solidFill>
          <a:ln w="19050" cmpd="sng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2300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00501" y="1920135"/>
            <a:ext cx="73690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ea typeface="나눔고딕"/>
                <a:cs typeface="나눔고딕"/>
              </a:rPr>
              <a:t>In Korean, dates are expressed in Sino-Korean numbers </a:t>
            </a:r>
            <a:br>
              <a:rPr lang="en-US" altLang="ko-KR" sz="2200" dirty="0">
                <a:ea typeface="나눔고딕"/>
                <a:cs typeface="나눔고딕"/>
              </a:rPr>
            </a:br>
            <a:r>
              <a:rPr lang="en-US" altLang="ko-KR" sz="2200" dirty="0">
                <a:ea typeface="나눔고딕"/>
                <a:cs typeface="나눔고딕"/>
              </a:rPr>
              <a:t>(e.g., </a:t>
            </a:r>
            <a:r>
              <a:rPr lang="ko-KR" altLang="en-US" sz="2200" dirty="0">
                <a:ea typeface="나눔고딕"/>
                <a:cs typeface="나눔고딕"/>
              </a:rPr>
              <a:t>일</a:t>
            </a:r>
            <a:r>
              <a:rPr lang="en-US" altLang="ko-KR" sz="2200" dirty="0">
                <a:ea typeface="나눔고딕"/>
                <a:cs typeface="나눔고딕"/>
              </a:rPr>
              <a:t>,</a:t>
            </a:r>
            <a:r>
              <a:rPr lang="ko-KR" altLang="en-US" sz="2200" dirty="0">
                <a:ea typeface="나눔고딕"/>
                <a:cs typeface="나눔고딕"/>
              </a:rPr>
              <a:t> 이</a:t>
            </a:r>
            <a:r>
              <a:rPr lang="en-US" altLang="ko-KR" sz="2200" dirty="0">
                <a:ea typeface="나눔고딕"/>
                <a:cs typeface="나눔고딕"/>
              </a:rPr>
              <a:t>,</a:t>
            </a:r>
            <a:r>
              <a:rPr lang="ko-KR" altLang="en-US" sz="2200" dirty="0">
                <a:ea typeface="나눔고딕"/>
                <a:cs typeface="나눔고딕"/>
              </a:rPr>
              <a:t> 삼</a:t>
            </a:r>
            <a:r>
              <a:rPr lang="en-US" altLang="ko-KR" sz="2200" dirty="0">
                <a:ea typeface="나눔고딕"/>
                <a:cs typeface="나눔고딕"/>
              </a:rPr>
              <a:t>,</a:t>
            </a:r>
            <a:r>
              <a:rPr lang="ko-KR" altLang="en-US" sz="2200" dirty="0">
                <a:ea typeface="나눔고딕"/>
                <a:cs typeface="나눔고딕"/>
              </a:rPr>
              <a:t> 사</a:t>
            </a:r>
            <a:r>
              <a:rPr lang="en-US" altLang="ko-KR" sz="2200" dirty="0">
                <a:ea typeface="나눔고딕"/>
                <a:cs typeface="나눔고딕"/>
              </a:rPr>
              <a:t>,</a:t>
            </a:r>
            <a:r>
              <a:rPr lang="ko-KR" altLang="en-US" sz="2200" dirty="0">
                <a:ea typeface="나눔고딕"/>
                <a:cs typeface="나눔고딕"/>
              </a:rPr>
              <a:t> 오 </a:t>
            </a:r>
            <a:r>
              <a:rPr lang="en-US" altLang="ko-KR" sz="2200" dirty="0">
                <a:ea typeface="나눔고딕"/>
                <a:cs typeface="나눔고딕"/>
              </a:rPr>
              <a:t>...)</a:t>
            </a:r>
            <a:r>
              <a:rPr lang="ko-KR" altLang="en-US" sz="2200" dirty="0">
                <a:ea typeface="나눔고딕"/>
                <a:cs typeface="나눔고딕"/>
              </a:rPr>
              <a:t> </a:t>
            </a:r>
            <a:r>
              <a:rPr lang="en-US" altLang="ko-KR" sz="2200" dirty="0">
                <a:ea typeface="나눔고딕"/>
                <a:cs typeface="나눔고딕"/>
              </a:rPr>
              <a:t>in the order of </a:t>
            </a:r>
            <a:r>
              <a:rPr lang="en-US" altLang="ko-KR" sz="2200" b="1" dirty="0">
                <a:solidFill>
                  <a:srgbClr val="FF0080"/>
                </a:solidFill>
                <a:ea typeface="나눔고딕"/>
                <a:cs typeface="나눔고딕"/>
              </a:rPr>
              <a:t>YEAR</a:t>
            </a:r>
            <a:r>
              <a:rPr lang="en-US" altLang="ko-KR" sz="2200" dirty="0">
                <a:ea typeface="나눔고딕"/>
                <a:cs typeface="나눔고딕"/>
              </a:rPr>
              <a:t>-</a:t>
            </a:r>
            <a:r>
              <a:rPr lang="en-US" altLang="ko-KR" sz="2200" b="1" dirty="0">
                <a:solidFill>
                  <a:srgbClr val="0080FF"/>
                </a:solidFill>
                <a:ea typeface="나눔고딕"/>
                <a:cs typeface="나눔고딕"/>
              </a:rPr>
              <a:t>MONTH</a:t>
            </a:r>
            <a:r>
              <a:rPr lang="en-US" altLang="ko-KR" sz="2200" dirty="0">
                <a:ea typeface="나눔고딕"/>
                <a:cs typeface="나눔고딕"/>
              </a:rPr>
              <a:t>-</a:t>
            </a:r>
            <a:r>
              <a:rPr lang="en-US" altLang="ko-KR" sz="2200" b="1" dirty="0">
                <a:solidFill>
                  <a:srgbClr val="008000"/>
                </a:solidFill>
                <a:ea typeface="나눔고딕"/>
                <a:cs typeface="나눔고딕"/>
              </a:rPr>
              <a:t>DAY</a:t>
            </a:r>
            <a:r>
              <a:rPr lang="en-US" altLang="ko-KR" sz="2200" dirty="0">
                <a:ea typeface="나눔고딕"/>
                <a:cs typeface="나눔고딕"/>
              </a:rPr>
              <a:t>. </a:t>
            </a:r>
            <a:endParaRPr lang="en-US" sz="2200" dirty="0">
              <a:ea typeface="나눔고딕"/>
              <a:cs typeface="나눔고딕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647656" y="3219325"/>
            <a:ext cx="3656440" cy="954107"/>
          </a:xfrm>
          <a:prstGeom prst="wedgeRoundRectCallout">
            <a:avLst>
              <a:gd name="adj1" fmla="val 8278"/>
              <a:gd name="adj2" fmla="val 76273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98017" y="3276423"/>
            <a:ext cx="25586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>
                <a:latin typeface="나눔고딕"/>
                <a:ea typeface="나눔고딕"/>
                <a:cs typeface="나눔고딕"/>
              </a:rPr>
              <a:t>오늘 며칠이에요</a:t>
            </a:r>
            <a:r>
              <a:rPr lang="en-US" altLang="ko-KR" sz="2500" dirty="0">
                <a:latin typeface="나눔고딕"/>
                <a:ea typeface="나눔고딕"/>
                <a:cs typeface="나눔고딕"/>
              </a:rPr>
              <a:t>?</a:t>
            </a:r>
            <a:endParaRPr lang="en-US" sz="25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079536" y="3117888"/>
            <a:ext cx="3290039" cy="1332543"/>
          </a:xfrm>
          <a:prstGeom prst="wedgeRoundRectCallout">
            <a:avLst>
              <a:gd name="adj1" fmla="val -35233"/>
              <a:gd name="adj2" fmla="val 68191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63336" y="3219325"/>
            <a:ext cx="29742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나눔고딕"/>
                <a:ea typeface="나눔고딕"/>
                <a:cs typeface="나눔고딕"/>
              </a:rPr>
              <a:t>오늘은 </a:t>
            </a:r>
            <a:r>
              <a:rPr lang="en-US" altLang="ko-KR" sz="2500" dirty="0">
                <a:latin typeface="나눔고딕"/>
                <a:ea typeface="나눔고딕"/>
                <a:cs typeface="나눔고딕"/>
              </a:rPr>
              <a:t>2016</a:t>
            </a:r>
            <a:r>
              <a:rPr lang="ko-KR" altLang="en-US" sz="25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년</a:t>
            </a:r>
            <a:r>
              <a:rPr lang="ko-KR" altLang="en-US" sz="2500" dirty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500" dirty="0">
              <a:latin typeface="나눔고딕"/>
              <a:ea typeface="나눔고딕"/>
              <a:cs typeface="나눔고딕"/>
            </a:endParaRPr>
          </a:p>
          <a:p>
            <a:r>
              <a:rPr lang="ko-KR" altLang="ko-KR" sz="2500" dirty="0">
                <a:latin typeface="나눔고딕"/>
                <a:ea typeface="나눔고딕"/>
                <a:cs typeface="나눔고딕"/>
              </a:rPr>
              <a:t>1</a:t>
            </a:r>
            <a:r>
              <a:rPr lang="ko-KR" altLang="en-US" sz="2500" dirty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월</a:t>
            </a:r>
            <a:r>
              <a:rPr lang="ko-KR" altLang="en-US" sz="25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500" dirty="0">
                <a:latin typeface="나눔고딕"/>
                <a:ea typeface="나눔고딕"/>
                <a:cs typeface="나눔고딕"/>
              </a:rPr>
              <a:t>11</a:t>
            </a:r>
            <a:r>
              <a:rPr lang="ko-KR" altLang="en-US" sz="2500" dirty="0">
                <a:solidFill>
                  <a:srgbClr val="008000"/>
                </a:solidFill>
                <a:latin typeface="나눔고딕"/>
                <a:ea typeface="나눔고딕"/>
                <a:cs typeface="나눔고딕"/>
              </a:rPr>
              <a:t>일</a:t>
            </a:r>
            <a:r>
              <a:rPr lang="ko-KR" altLang="en-US" sz="2500" dirty="0"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500" dirty="0">
                <a:latin typeface="나눔고딕"/>
                <a:ea typeface="나눔고딕"/>
                <a:cs typeface="나눔고딕"/>
              </a:rPr>
              <a:t>.</a:t>
            </a:r>
            <a:endParaRPr lang="en-US" sz="25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923" y="3748255"/>
            <a:ext cx="344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day of the month is it today?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63336" y="4081099"/>
            <a:ext cx="264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Today is January 11, 2016.</a:t>
            </a:r>
          </a:p>
        </p:txBody>
      </p:sp>
      <p:pic>
        <p:nvPicPr>
          <p:cNvPr id="15" name="Picture 14" descr="달력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81" y="4745258"/>
            <a:ext cx="1943424" cy="164619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61379" y="6596572"/>
            <a:ext cx="2082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http://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8" grpId="0" animBg="1"/>
      <p:bldP spid="11" grpId="0"/>
      <p:bldP spid="3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clausal</a:t>
                      </a:r>
                      <a:r>
                        <a:rPr lang="en-US" altLang="ko-KR" sz="3000" b="1" baseline="0" dirty="0" smtClean="0"/>
                        <a:t> connective ~</a:t>
                      </a:r>
                      <a:r>
                        <a:rPr lang="ko-KR" altLang="en-US" sz="3000" b="1" baseline="0" dirty="0" smtClean="0">
                          <a:latin typeface="나눔고딕"/>
                          <a:ea typeface="나눔고딕"/>
                          <a:cs typeface="나눔고딕"/>
                        </a:rPr>
                        <a:t>지만</a:t>
                      </a:r>
                      <a:endParaRPr lang="en-US" sz="30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6705" y="5033664"/>
            <a:ext cx="2678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저는 대학생이에요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99646" y="5033664"/>
            <a:ext cx="105670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하지만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04151" y="5032152"/>
            <a:ext cx="3632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제 동생은 고등학생이에요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12470" y="5812118"/>
            <a:ext cx="6119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저는 대학생</a:t>
            </a:r>
            <a:r>
              <a:rPr lang="ko-KR" altLang="en-US" sz="2400" b="1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이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제 동생은 고등학생이에요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대학생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3" y="1961524"/>
            <a:ext cx="2265969" cy="2779019"/>
          </a:xfrm>
          <a:prstGeom prst="rect">
            <a:avLst/>
          </a:prstGeom>
        </p:spPr>
      </p:pic>
      <p:pic>
        <p:nvPicPr>
          <p:cNvPr id="8" name="Picture 7" descr="학교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09" y="1961524"/>
            <a:ext cx="2399991" cy="1476918"/>
          </a:xfrm>
          <a:prstGeom prst="rect">
            <a:avLst/>
          </a:prstGeom>
        </p:spPr>
      </p:pic>
      <p:pic>
        <p:nvPicPr>
          <p:cNvPr id="7" name="Picture 6" descr="고등학생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9" r="23778"/>
          <a:stretch/>
        </p:blipFill>
        <p:spPr>
          <a:xfrm>
            <a:off x="5080000" y="2076824"/>
            <a:ext cx="1586808" cy="2554797"/>
          </a:xfrm>
          <a:prstGeom prst="rect">
            <a:avLst/>
          </a:prstGeom>
        </p:spPr>
      </p:pic>
      <p:pic>
        <p:nvPicPr>
          <p:cNvPr id="9" name="Picture 8" descr="대학교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0" y="1961524"/>
            <a:ext cx="2174240" cy="12933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56331" y="6611779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21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clausal</a:t>
                      </a:r>
                      <a:r>
                        <a:rPr lang="en-US" altLang="ko-KR" sz="3000" b="1" baseline="0" dirty="0" smtClean="0"/>
                        <a:t> connective </a:t>
                      </a:r>
                      <a:r>
                        <a:rPr lang="en-US" altLang="ko-KR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지만</a:t>
                      </a:r>
                      <a:endParaRPr lang="en-US" sz="30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552824" y="1568824"/>
            <a:ext cx="8068235" cy="7022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~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r>
              <a:rPr lang="ko-KR" altLang="en-US" sz="2200" dirty="0" smtClean="0">
                <a:solidFill>
                  <a:schemeClr val="tx1"/>
                </a:solidFill>
              </a:rPr>
              <a:t> </a:t>
            </a:r>
            <a:r>
              <a:rPr lang="en-US" altLang="ko-KR" sz="2200" dirty="0" smtClean="0">
                <a:solidFill>
                  <a:schemeClr val="tx1"/>
                </a:solidFill>
              </a:rPr>
              <a:t>is equivalent to “but” or “although” in English.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88804" y="2824252"/>
          <a:ext cx="7615040" cy="261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3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23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Dictionary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지만</a:t>
                      </a:r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Dictionary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</a:rPr>
                        <a:t>~</a:t>
                      </a:r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지만</a:t>
                      </a:r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2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좋다</a:t>
                      </a:r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춥다</a:t>
                      </a:r>
                      <a:endParaRPr lang="en-US" sz="24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2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작다</a:t>
                      </a:r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살다</a:t>
                      </a:r>
                      <a:endParaRPr lang="en-US" sz="2400" dirty="0">
                        <a:solidFill>
                          <a:schemeClr val="tx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2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싸다</a:t>
                      </a:r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갔다 </a:t>
                      </a:r>
                      <a:r>
                        <a:rPr lang="en-US" altLang="ko-KR" sz="2400" i="1" dirty="0" smtClean="0">
                          <a:solidFill>
                            <a:schemeClr val="accent1"/>
                          </a:solidFill>
                          <a:latin typeface="+mn-lt"/>
                          <a:ea typeface="나눔고딕"/>
                          <a:cs typeface="나눔고딕"/>
                        </a:rPr>
                        <a:t>past</a:t>
                      </a:r>
                      <a:endParaRPr lang="en-US" sz="2400" dirty="0">
                        <a:solidFill>
                          <a:schemeClr val="accent1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23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하다</a:t>
                      </a:r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먹었다</a:t>
                      </a:r>
                      <a:r>
                        <a:rPr lang="en-US" altLang="ko-KR" sz="2400" dirty="0" smtClean="0">
                          <a:solidFill>
                            <a:schemeClr val="tx1"/>
                          </a:solidFill>
                          <a:latin typeface="+mn-lt"/>
                          <a:ea typeface="나눔고딕"/>
                          <a:cs typeface="나눔고딕"/>
                        </a:rPr>
                        <a:t> </a:t>
                      </a:r>
                      <a:r>
                        <a:rPr lang="en-US" altLang="ko-KR" sz="2400" i="1" dirty="0" smtClean="0">
                          <a:solidFill>
                            <a:srgbClr val="4F81BD"/>
                          </a:solidFill>
                          <a:latin typeface="+mn-lt"/>
                          <a:ea typeface="나눔고딕"/>
                          <a:cs typeface="나눔고딕"/>
                        </a:rPr>
                        <a:t>past</a:t>
                      </a:r>
                      <a:endParaRPr lang="en-US" sz="2400" dirty="0">
                        <a:solidFill>
                          <a:srgbClr val="4F81BD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92910" y="3392444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좋지만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2910" y="3908100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작지만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92910" y="443289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싸지만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92910" y="4936101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하지만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4869" y="3392444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춥지만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24869" y="3908100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살지만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24869" y="4432895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갔지만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24869" y="4936101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먹었지만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81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134237" y="1910921"/>
            <a:ext cx="125807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6978" y="1787810"/>
            <a:ext cx="41045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쇼핑을 </a:t>
            </a:r>
            <a:r>
              <a:rPr lang="ko-KR" altLang="en-US" sz="3200" b="1" dirty="0" smtClean="0">
                <a:latin typeface="나눔고딕"/>
                <a:ea typeface="나눔고딕"/>
                <a:cs typeface="나눔고딕"/>
              </a:rPr>
              <a:t>하</a:t>
            </a:r>
            <a:r>
              <a:rPr lang="ko-KR" altLang="en-US" sz="2400" b="1" dirty="0" smtClean="0">
                <a:solidFill>
                  <a:srgbClr val="0080FF"/>
                </a:solidFill>
                <a:latin typeface="나눔고딕"/>
                <a:ea typeface="나눔고딕"/>
                <a:cs typeface="나눔고딕"/>
              </a:rPr>
              <a:t>고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친구를 만났어요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38941" y="4684302"/>
            <a:ext cx="1059543" cy="461665"/>
          </a:xfrm>
          <a:prstGeom prst="rect">
            <a:avLst/>
          </a:prstGeom>
          <a:solidFill>
            <a:srgbClr val="FCD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52824" y="4222637"/>
            <a:ext cx="3416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생일 파티에는 못 </a:t>
            </a:r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갔</a:t>
            </a:r>
            <a:r>
              <a:rPr lang="ko-KR" altLang="en-US" sz="24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400" dirty="0" smtClean="0">
              <a:latin typeface="나눔고딕"/>
              <a:ea typeface="나눔고딕"/>
              <a:cs typeface="나눔고딕"/>
            </a:endParaRPr>
          </a:p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선물은 샀어요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ea typeface="나눔고딕"/>
                          <a:cs typeface="Arial Black"/>
                        </a:rPr>
                        <a:t>G9.5</a:t>
                      </a:r>
                      <a:endParaRPr lang="en-US" sz="2800" dirty="0">
                        <a:latin typeface="Arial Black"/>
                        <a:ea typeface="나눔고딕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>
                          <a:latin typeface="+mn-lt"/>
                          <a:ea typeface="나눔고딕"/>
                          <a:cs typeface="나눔고딕"/>
                        </a:rPr>
                        <a:t>The clausal</a:t>
                      </a:r>
                      <a:r>
                        <a:rPr lang="en-US" altLang="ko-KR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 connective ~</a:t>
                      </a:r>
                      <a:r>
                        <a:rPr lang="ko-KR" altLang="en-US" sz="3000" b="1" baseline="0" dirty="0" smtClean="0">
                          <a:solidFill>
                            <a:srgbClr val="FF0080"/>
                          </a:solidFill>
                          <a:latin typeface="+mn-lt"/>
                          <a:ea typeface="나눔고딕"/>
                          <a:cs typeface="나눔고딕"/>
                        </a:rPr>
                        <a:t>지만</a:t>
                      </a:r>
                      <a:endParaRPr lang="en-US" sz="3000" b="1" dirty="0">
                        <a:solidFill>
                          <a:srgbClr val="FF0080"/>
                        </a:solidFill>
                        <a:latin typeface="+mn-lt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4561309" y="2499327"/>
            <a:ext cx="4243294" cy="8516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ea typeface="나눔고딕"/>
                <a:cs typeface="나눔고딕"/>
              </a:rPr>
              <a:t>With ~</a:t>
            </a:r>
            <a:r>
              <a:rPr lang="ko-KR" altLang="en-US" sz="2200" b="1" dirty="0" smtClean="0">
                <a:solidFill>
                  <a:srgbClr val="0080FF"/>
                </a:solidFill>
                <a:ea typeface="나눔고딕"/>
                <a:cs typeface="나눔고딕"/>
              </a:rPr>
              <a:t>고</a:t>
            </a:r>
            <a:r>
              <a:rPr lang="en-US" altLang="ko-KR" sz="2200" dirty="0" smtClean="0">
                <a:solidFill>
                  <a:schemeClr val="tx1"/>
                </a:solidFill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solidFill>
                  <a:schemeClr val="tx1"/>
                </a:solidFill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solidFill>
                  <a:schemeClr val="tx1"/>
                </a:solidFill>
                <a:ea typeface="나눔고딕"/>
                <a:cs typeface="나눔고딕"/>
              </a:rPr>
              <a:t>it is natural </a:t>
            </a:r>
            <a:r>
              <a:rPr lang="en-US" altLang="ko-KR" sz="2200" b="1" dirty="0" smtClean="0">
                <a:solidFill>
                  <a:srgbClr val="FF6666"/>
                </a:solidFill>
                <a:ea typeface="나눔고딕"/>
                <a:cs typeface="나눔고딕"/>
              </a:rPr>
              <a:t>NOT</a:t>
            </a:r>
            <a:r>
              <a:rPr lang="en-US" altLang="ko-KR" sz="2200" dirty="0" smtClean="0">
                <a:solidFill>
                  <a:schemeClr val="tx1"/>
                </a:solidFill>
                <a:ea typeface="나눔고딕"/>
                <a:cs typeface="나눔고딕"/>
              </a:rPr>
              <a:t> to express tense in the first clause.</a:t>
            </a:r>
            <a:endParaRPr lang="en-US" sz="2200" dirty="0">
              <a:solidFill>
                <a:schemeClr val="tx1"/>
              </a:solidFill>
              <a:ea typeface="나눔고딕"/>
              <a:cs typeface="나눔고딕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561309" y="5030767"/>
            <a:ext cx="4243294" cy="85164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ea typeface="나눔고딕"/>
                <a:cs typeface="나눔고딕"/>
              </a:rPr>
              <a:t>With </a:t>
            </a:r>
            <a:r>
              <a:rPr lang="en-US" sz="2200" b="1" dirty="0" smtClean="0">
                <a:solidFill>
                  <a:srgbClr val="FF0080"/>
                </a:solidFill>
                <a:ea typeface="나눔고딕"/>
                <a:cs typeface="나눔고딕"/>
              </a:rPr>
              <a:t>~</a:t>
            </a:r>
            <a:r>
              <a:rPr lang="ko-KR" altLang="en-US" sz="2200" b="1" dirty="0" smtClean="0">
                <a:solidFill>
                  <a:srgbClr val="FF0080"/>
                </a:solidFill>
                <a:ea typeface="나눔고딕"/>
                <a:cs typeface="나눔고딕"/>
              </a:rPr>
              <a:t>지만</a:t>
            </a:r>
            <a:r>
              <a:rPr lang="en-US" altLang="ko-KR" sz="2200" dirty="0" smtClean="0">
                <a:solidFill>
                  <a:schemeClr val="tx1"/>
                </a:solidFill>
                <a:ea typeface="나눔고딕"/>
                <a:cs typeface="나눔고딕"/>
              </a:rPr>
              <a:t>,</a:t>
            </a:r>
            <a:r>
              <a:rPr lang="ko-KR" altLang="en-US" sz="2200" dirty="0" smtClean="0">
                <a:solidFill>
                  <a:schemeClr val="tx1"/>
                </a:solidFill>
                <a:ea typeface="나눔고딕"/>
                <a:cs typeface="나눔고딕"/>
              </a:rPr>
              <a:t> </a:t>
            </a:r>
            <a:r>
              <a:rPr lang="en-US" altLang="ko-KR" sz="2200" dirty="0" smtClean="0">
                <a:solidFill>
                  <a:schemeClr val="tx1"/>
                </a:solidFill>
                <a:ea typeface="나눔고딕"/>
                <a:cs typeface="나눔고딕"/>
              </a:rPr>
              <a:t>both clauses in the sentence </a:t>
            </a:r>
            <a:r>
              <a:rPr lang="en-US" altLang="ko-KR" sz="2200" b="1" dirty="0" smtClean="0">
                <a:solidFill>
                  <a:srgbClr val="FF6666"/>
                </a:solidFill>
                <a:ea typeface="나눔고딕"/>
                <a:cs typeface="나눔고딕"/>
              </a:rPr>
              <a:t>MUST</a:t>
            </a:r>
            <a:r>
              <a:rPr lang="en-US" altLang="ko-KR" sz="2200" dirty="0" smtClean="0">
                <a:solidFill>
                  <a:schemeClr val="tx1"/>
                </a:solidFill>
                <a:ea typeface="나눔고딕"/>
                <a:cs typeface="나눔고딕"/>
              </a:rPr>
              <a:t> indicate the tense.</a:t>
            </a:r>
            <a:endParaRPr lang="en-US" sz="2200" dirty="0">
              <a:solidFill>
                <a:schemeClr val="tx1"/>
              </a:solidFill>
              <a:ea typeface="나눔고딕"/>
              <a:cs typeface="나눔고딕"/>
            </a:endParaRPr>
          </a:p>
        </p:txBody>
      </p:sp>
      <p:pic>
        <p:nvPicPr>
          <p:cNvPr id="3" name="Picture 2" descr="쇼핑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24" y="2499327"/>
            <a:ext cx="1323420" cy="1375833"/>
          </a:xfrm>
          <a:prstGeom prst="rect">
            <a:avLst/>
          </a:prstGeom>
        </p:spPr>
      </p:pic>
      <p:pic>
        <p:nvPicPr>
          <p:cNvPr id="5" name="Picture 4" descr="커피숍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27" y="2499327"/>
            <a:ext cx="1926167" cy="1418360"/>
          </a:xfrm>
          <a:prstGeom prst="rect">
            <a:avLst/>
          </a:prstGeom>
        </p:spPr>
      </p:pic>
      <p:pic>
        <p:nvPicPr>
          <p:cNvPr id="7" name="Picture 6" descr="선물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6" y="5528234"/>
            <a:ext cx="1966559" cy="937393"/>
          </a:xfrm>
          <a:prstGeom prst="rect">
            <a:avLst/>
          </a:prstGeom>
        </p:spPr>
      </p:pic>
      <p:pic>
        <p:nvPicPr>
          <p:cNvPr id="8" name="Picture 7" descr="생일파티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53" y="5273321"/>
            <a:ext cx="1732410" cy="119230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57412" y="5273321"/>
            <a:ext cx="1218832" cy="1192306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57412" y="5273321"/>
            <a:ext cx="1218833" cy="1192306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56331" y="6623758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86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18" grpId="0" animBg="1"/>
      <p:bldP spid="15" grpId="0"/>
      <p:bldP spid="10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clausal</a:t>
                      </a:r>
                      <a:r>
                        <a:rPr lang="en-US" altLang="ko-KR" sz="3000" b="1" baseline="0" dirty="0" smtClean="0"/>
                        <a:t> connective </a:t>
                      </a:r>
                      <a:r>
                        <a:rPr lang="en-US" altLang="ko-KR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지만</a:t>
                      </a:r>
                      <a:endParaRPr lang="en-US" sz="30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 descr="사진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846" y="2133852"/>
            <a:ext cx="2476500" cy="2298700"/>
          </a:xfrm>
          <a:prstGeom prst="rect">
            <a:avLst/>
          </a:prstGeom>
        </p:spPr>
      </p:pic>
      <p:pic>
        <p:nvPicPr>
          <p:cNvPr id="5" name="Picture 4" descr="여행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73" y="2032252"/>
            <a:ext cx="2476500" cy="240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55289" y="5462214"/>
            <a:ext cx="59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저는 여행은 자주 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하다 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latin typeface="나눔고딕"/>
                <a:ea typeface="나눔고딕"/>
                <a:cs typeface="나눔고딕"/>
              </a:rPr>
              <a:t>  사진은 안 찍어요</a:t>
            </a:r>
            <a:r>
              <a:rPr lang="en-US" altLang="ko-KR" sz="24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50271" y="5462214"/>
            <a:ext cx="119367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하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7968" y="4754844"/>
            <a:ext cx="478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 travel often but don’t take pictures.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324856" y="2433000"/>
            <a:ext cx="1761502" cy="172073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324856" y="2433000"/>
            <a:ext cx="1592647" cy="172073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356331" y="6611779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74669" y="1420965"/>
            <a:ext cx="474283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Connect the clauses using the ending ~</a:t>
            </a:r>
            <a:r>
              <a:rPr lang="ko-KR" altLang="en-US" sz="2000" dirty="0" smtClean="0"/>
              <a:t>지만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097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clausal</a:t>
                      </a:r>
                      <a:r>
                        <a:rPr lang="en-US" altLang="ko-KR" sz="3000" b="1" baseline="0" dirty="0" smtClean="0"/>
                        <a:t> connective </a:t>
                      </a:r>
                      <a:r>
                        <a:rPr lang="en-US" altLang="ko-KR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지만</a:t>
                      </a:r>
                      <a:endParaRPr lang="en-US" sz="30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11130" y="4981841"/>
            <a:ext cx="5678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 write letters often, but my friend does not.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87622" y="5693046"/>
            <a:ext cx="6742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나는 편지를 자주 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(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쓰다 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400" dirty="0">
                <a:latin typeface="나눔고딕"/>
                <a:ea typeface="나눔고딕"/>
                <a:cs typeface="나눔고딕"/>
              </a:rPr>
              <a:t>  내 친구는 자주 안 써요</a:t>
            </a:r>
            <a:r>
              <a:rPr lang="en-US" altLang="ko-KR" sz="2400" dirty="0">
                <a:latin typeface="나눔고딕"/>
                <a:ea typeface="나눔고딕"/>
                <a:cs typeface="나눔고딕"/>
              </a:rPr>
              <a:t>.</a:t>
            </a:r>
            <a:endParaRPr lang="en-US" sz="24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0815" y="5693046"/>
            <a:ext cx="1124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쓰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91584" y="6611779"/>
            <a:ext cx="115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cliparts.co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편지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30" y="2694902"/>
            <a:ext cx="1711315" cy="22869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64303" y="2143404"/>
            <a:ext cx="45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나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37572" y="2143404"/>
            <a:ext cx="1068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내 친구</a:t>
            </a:r>
            <a:endParaRPr lang="en-US" sz="2400" b="1" dirty="0"/>
          </a:p>
        </p:txBody>
      </p:sp>
      <p:pic>
        <p:nvPicPr>
          <p:cNvPr id="14" name="Picture 13" descr="편지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84" y="3039753"/>
            <a:ext cx="2264970" cy="181197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324856" y="3039753"/>
            <a:ext cx="1761502" cy="172073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324856" y="3039753"/>
            <a:ext cx="1592647" cy="172073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74669" y="1420965"/>
            <a:ext cx="474283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Connect the clauses using the ending ~</a:t>
            </a:r>
            <a:r>
              <a:rPr lang="ko-KR" altLang="en-US" sz="2000" dirty="0" smtClean="0"/>
              <a:t>지만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464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테니스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68" y="2477980"/>
            <a:ext cx="2863116" cy="2173032"/>
          </a:xfrm>
          <a:prstGeom prst="rect">
            <a:avLst/>
          </a:prstGeom>
        </p:spPr>
      </p:pic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clausal</a:t>
                      </a:r>
                      <a:r>
                        <a:rPr lang="en-US" altLang="ko-KR" sz="3000" b="1" baseline="0" dirty="0" smtClean="0"/>
                        <a:t> connective </a:t>
                      </a:r>
                      <a:r>
                        <a:rPr lang="en-US" altLang="ko-KR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지만</a:t>
                      </a:r>
                      <a:endParaRPr lang="en-US" sz="30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11130" y="4866105"/>
            <a:ext cx="324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A:  </a:t>
            </a:r>
            <a:r>
              <a:rPr lang="ko-KR" altLang="en-US" sz="2400" dirty="0" smtClean="0">
                <a:ea typeface="나눔고딕"/>
                <a:cs typeface="나눔고딕"/>
              </a:rPr>
              <a:t>테니스 좋아하세요</a:t>
            </a:r>
            <a:r>
              <a:rPr lang="en-US" altLang="ko-KR" sz="2400" dirty="0" smtClean="0">
                <a:ea typeface="나눔고딕"/>
                <a:cs typeface="나눔고딕"/>
              </a:rPr>
              <a:t>?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1130" y="5350688"/>
            <a:ext cx="4074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ea typeface="나눔고딕"/>
                <a:cs typeface="나눔고딕"/>
              </a:rPr>
              <a:t>B:  </a:t>
            </a:r>
            <a:r>
              <a:rPr lang="en-US" altLang="ko-KR" sz="2400" dirty="0" smtClean="0"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ea typeface="나눔고딕"/>
                <a:cs typeface="나눔고딕"/>
              </a:rPr>
              <a:t> 좋아하다 </a:t>
            </a:r>
            <a:r>
              <a:rPr lang="en-US" altLang="ko-KR" sz="2400" dirty="0" smtClean="0"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ea typeface="나눔고딕"/>
                <a:cs typeface="나눔고딕"/>
              </a:rPr>
              <a:t>  자주 못 쳐요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5451" y="5362286"/>
            <a:ext cx="16426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좋아하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84298" y="6585275"/>
            <a:ext cx="2659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clipartbest.com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324856" y="2748120"/>
            <a:ext cx="1761502" cy="172073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5324856" y="2748120"/>
            <a:ext cx="1592647" cy="1720730"/>
          </a:xfrm>
          <a:prstGeom prst="line">
            <a:avLst/>
          </a:prstGeom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 descr="테니스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30" y="2415812"/>
            <a:ext cx="2476500" cy="2235200"/>
          </a:xfrm>
          <a:prstGeom prst="rect">
            <a:avLst/>
          </a:prstGeom>
        </p:spPr>
      </p:pic>
      <p:pic>
        <p:nvPicPr>
          <p:cNvPr id="6" name="Picture 5" descr="하트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2" b="24133"/>
          <a:stretch/>
        </p:blipFill>
        <p:spPr>
          <a:xfrm rot="1911730">
            <a:off x="3365500" y="1986789"/>
            <a:ext cx="845168" cy="7613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4669" y="1420965"/>
            <a:ext cx="474283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Connect the clauses using the ending ~</a:t>
            </a:r>
            <a:r>
              <a:rPr lang="ko-KR" altLang="en-US" sz="2000" dirty="0" smtClean="0"/>
              <a:t>지만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569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clausal</a:t>
                      </a:r>
                      <a:r>
                        <a:rPr lang="en-US" altLang="ko-KR" sz="3000" b="1" baseline="0" dirty="0" smtClean="0"/>
                        <a:t> connective </a:t>
                      </a:r>
                      <a:r>
                        <a:rPr lang="en-US" altLang="ko-KR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지만</a:t>
                      </a:r>
                      <a:endParaRPr lang="en-US" sz="30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05036" y="5132401"/>
            <a:ext cx="6432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미국은 겨울 방학은  </a:t>
            </a:r>
            <a:r>
              <a:rPr lang="en-US" altLang="ko-KR" sz="2400" dirty="0" smtClean="0"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ea typeface="나눔고딕"/>
                <a:cs typeface="나눔고딕"/>
              </a:rPr>
              <a:t> 짧다 </a:t>
            </a:r>
            <a:r>
              <a:rPr lang="en-US" altLang="ko-KR" sz="2400" dirty="0" smtClean="0"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ea typeface="나눔고딕"/>
                <a:cs typeface="나눔고딕"/>
              </a:rPr>
              <a:t>  여름 방학은 길어요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2035" y="5132401"/>
            <a:ext cx="109634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짧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0177" y="6598103"/>
            <a:ext cx="2723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gallery.yopriceville.com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clipartbest.com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74669" y="1420965"/>
            <a:ext cx="474283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Connect the clauses using the ending ~</a:t>
            </a:r>
            <a:r>
              <a:rPr lang="ko-KR" altLang="en-US" sz="2000" dirty="0" smtClean="0"/>
              <a:t>지만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pic>
        <p:nvPicPr>
          <p:cNvPr id="2" name="Picture 1" descr="여름방하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49" y="2271548"/>
            <a:ext cx="2604377" cy="1921961"/>
          </a:xfrm>
          <a:prstGeom prst="rect">
            <a:avLst/>
          </a:prstGeom>
        </p:spPr>
      </p:pic>
      <p:pic>
        <p:nvPicPr>
          <p:cNvPr id="11" name="Picture 10" descr="겨울방학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97" y="2537844"/>
            <a:ext cx="2904674" cy="1655665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605036" y="4422222"/>
          <a:ext cx="240411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00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5291151" y="4422222"/>
          <a:ext cx="2404116" cy="3708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400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03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8785" y="5132401"/>
            <a:ext cx="818718" cy="461665"/>
          </a:xfrm>
          <a:prstGeom prst="rect">
            <a:avLst/>
          </a:prstGeom>
          <a:solidFill>
            <a:srgbClr val="FFA39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G9.5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3000" b="1" dirty="0" smtClean="0"/>
                        <a:t>The clausal</a:t>
                      </a:r>
                      <a:r>
                        <a:rPr lang="en-US" altLang="ko-KR" sz="3000" b="1" baseline="0" dirty="0" smtClean="0"/>
                        <a:t> connective </a:t>
                      </a:r>
                      <a:r>
                        <a:rPr lang="en-US" altLang="ko-KR" sz="3000" b="1" baseline="0" dirty="0" smtClean="0">
                          <a:latin typeface="+mn-lt"/>
                          <a:ea typeface="나눔고딕"/>
                          <a:cs typeface="나눔고딕"/>
                        </a:rPr>
                        <a:t>~</a:t>
                      </a:r>
                      <a:r>
                        <a:rPr lang="ko-KR" altLang="en-US" sz="3000" b="1" baseline="0" dirty="0" smtClean="0">
                          <a:solidFill>
                            <a:srgbClr val="FF0080"/>
                          </a:solidFill>
                          <a:latin typeface="나눔고딕"/>
                          <a:ea typeface="나눔고딕"/>
                          <a:cs typeface="나눔고딕"/>
                        </a:rPr>
                        <a:t>지만</a:t>
                      </a:r>
                      <a:endParaRPr lang="en-US" sz="3000" b="1" dirty="0">
                        <a:solidFill>
                          <a:srgbClr val="FF0080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0253" y="5132401"/>
            <a:ext cx="547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ea typeface="나눔고딕"/>
                <a:cs typeface="나눔고딕"/>
              </a:rPr>
              <a:t>공부는 열심히 </a:t>
            </a:r>
            <a:r>
              <a:rPr lang="en-US" altLang="ko-KR" sz="2400" dirty="0" smtClean="0">
                <a:ea typeface="나눔고딕"/>
                <a:cs typeface="나눔고딕"/>
              </a:rPr>
              <a:t>(</a:t>
            </a:r>
            <a:r>
              <a:rPr lang="ko-KR" altLang="en-US" sz="2400" dirty="0" smtClean="0">
                <a:ea typeface="나눔고딕"/>
                <a:cs typeface="나눔고딕"/>
              </a:rPr>
              <a:t> 하다 </a:t>
            </a:r>
            <a:r>
              <a:rPr lang="en-US" altLang="ko-KR" sz="2400" dirty="0" smtClean="0">
                <a:ea typeface="나눔고딕"/>
                <a:cs typeface="나눔고딕"/>
              </a:rPr>
              <a:t>)</a:t>
            </a:r>
            <a:r>
              <a:rPr lang="ko-KR" altLang="en-US" sz="2400" dirty="0" smtClean="0">
                <a:ea typeface="나눔고딕"/>
                <a:cs typeface="나눔고딕"/>
              </a:rPr>
              <a:t>  시험을 못 봤어요</a:t>
            </a:r>
            <a:r>
              <a:rPr lang="en-US" altLang="ko-KR" sz="2400" dirty="0" smtClean="0">
                <a:ea typeface="나눔고딕"/>
                <a:cs typeface="나눔고딕"/>
              </a:rPr>
              <a:t>.</a:t>
            </a:r>
            <a:endParaRPr lang="en-US" sz="2400" dirty="0">
              <a:ea typeface="나눔고딕"/>
              <a:cs typeface="나눔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5874" y="5132401"/>
            <a:ext cx="109634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했</a:t>
            </a:r>
            <a:r>
              <a:rPr lang="ko-KR" altLang="en-US" sz="2400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endParaRPr lang="en-US" sz="24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4543" y="6611779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Images: </a:t>
            </a:r>
            <a:r>
              <a:rPr lang="en-US" sz="1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classroomclipart.com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74669" y="1420965"/>
            <a:ext cx="474283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Connect the clauses using the ending ~</a:t>
            </a:r>
            <a:r>
              <a:rPr lang="ko-KR" altLang="en-US" sz="2000" dirty="0" smtClean="0"/>
              <a:t>지만</a:t>
            </a:r>
            <a:r>
              <a:rPr lang="en-US" altLang="ko-KR" sz="2000" dirty="0" smtClean="0"/>
              <a:t>.</a:t>
            </a:r>
            <a:endParaRPr lang="en-US" sz="2000" dirty="0"/>
          </a:p>
        </p:txBody>
      </p:sp>
      <p:pic>
        <p:nvPicPr>
          <p:cNvPr id="3" name="Picture 2" descr="공부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36" y="2774646"/>
            <a:ext cx="1980838" cy="1938009"/>
          </a:xfrm>
          <a:prstGeom prst="rect">
            <a:avLst/>
          </a:prstGeom>
        </p:spPr>
      </p:pic>
      <p:pic>
        <p:nvPicPr>
          <p:cNvPr id="5" name="Picture 4" descr="시험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458" y="2623712"/>
            <a:ext cx="2530085" cy="20889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0294" y="5193956"/>
            <a:ext cx="628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past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826364" y="4408865"/>
            <a:ext cx="798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FAIL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4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600" b="1" dirty="0" smtClean="0">
                          <a:latin typeface="+mn-lt"/>
                          <a:cs typeface="Arial Black"/>
                        </a:rPr>
                        <a:t>                   </a:t>
                      </a:r>
                      <a:r>
                        <a:rPr lang="en-US" altLang="ko-KR" sz="2600" b="1" dirty="0" smtClean="0">
                          <a:latin typeface="+mn-lt"/>
                          <a:cs typeface="Arial Black"/>
                        </a:rPr>
                        <a:t>     </a:t>
                      </a:r>
                      <a:endParaRPr lang="en-US" sz="26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5075" y="1768582"/>
            <a:ext cx="762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following riddles in groups of 3 or 4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4533" y="1337695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3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-4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명이 한 그룹으로 아래의 수수께끼 질문에 답하세요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11986" y="2458418"/>
            <a:ext cx="2695887" cy="3925391"/>
          </a:xfrm>
          <a:prstGeom prst="roundRect">
            <a:avLst/>
          </a:prstGeom>
          <a:noFill/>
          <a:ln>
            <a:solidFill>
              <a:srgbClr val="FF666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0347" y="2732705"/>
            <a:ext cx="2263728" cy="1836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이것은 국이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못 먹어요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무엇입니까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국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soup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4645" y="526440"/>
            <a:ext cx="31111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>
                <a:latin typeface="나눔고딕"/>
                <a:ea typeface="나눔고딕"/>
                <a:cs typeface="나눔고딕"/>
              </a:rPr>
              <a:t>수수께끼  </a:t>
            </a:r>
            <a:r>
              <a:rPr lang="en-US" altLang="ko-KR" sz="3000" b="1" dirty="0" smtClean="0">
                <a:latin typeface="나눔고딕"/>
                <a:ea typeface="나눔고딕"/>
                <a:cs typeface="나눔고딕"/>
              </a:rPr>
              <a:t>Riddles</a:t>
            </a:r>
            <a:endParaRPr lang="en-US" sz="3000" b="1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260273" y="2458418"/>
            <a:ext cx="2695887" cy="3925391"/>
          </a:xfrm>
          <a:prstGeom prst="roundRect">
            <a:avLst/>
          </a:prstGeom>
          <a:noFill/>
          <a:ln>
            <a:solidFill>
              <a:srgbClr val="FF666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101626" y="2458418"/>
            <a:ext cx="2695887" cy="3925391"/>
          </a:xfrm>
          <a:prstGeom prst="roundRect">
            <a:avLst/>
          </a:prstGeom>
          <a:noFill/>
          <a:ln>
            <a:solidFill>
              <a:srgbClr val="FF6666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19125" y="2732705"/>
            <a:ext cx="2481515" cy="2594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이것은 여름에는 </a:t>
            </a:r>
            <a:endParaRPr lang="en-US" altLang="ko-KR" sz="2200" dirty="0" smtClean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옷을 입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dirty="0" smtClean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겨울에는 옷을 </a:t>
            </a:r>
            <a:endParaRPr lang="en-US" altLang="ko-KR" sz="2200" dirty="0" smtClean="0">
              <a:solidFill>
                <a:srgbClr val="000000"/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벗어요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뭘까요</a:t>
            </a:r>
            <a:r>
              <a:rPr lang="en-US" altLang="ko-KR" sz="2200" dirty="0" smtClean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입다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to put on </a:t>
            </a:r>
          </a:p>
          <a:p>
            <a:pPr>
              <a:lnSpc>
                <a:spcPct val="120000"/>
              </a:lnSpc>
            </a:pP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벗다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to take off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18968" y="2743424"/>
            <a:ext cx="2488328" cy="218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이것은 내 것이</a:t>
            </a:r>
            <a:r>
              <a:rPr lang="ko-KR" altLang="en-US" sz="2200" b="1" dirty="0" smtClean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지만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</a:t>
            </a:r>
            <a:endParaRPr lang="en-US" altLang="ko-KR" sz="2200" dirty="0" smtClean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다른 사람들이 많이 써요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200" dirty="0" smtClean="0">
                <a:latin typeface="나눔고딕"/>
                <a:ea typeface="나눔고딕"/>
                <a:cs typeface="나눔고딕"/>
              </a:rPr>
              <a:t> 무엇일까요</a:t>
            </a:r>
            <a:r>
              <a:rPr lang="en-US" altLang="ko-KR" sz="22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endParaRPr lang="en-US" altLang="ko-KR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20000"/>
              </a:lnSpc>
            </a:pP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내 것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:</a:t>
            </a: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mine</a:t>
            </a:r>
          </a:p>
          <a:p>
            <a:pPr>
              <a:lnSpc>
                <a:spcPct val="120000"/>
              </a:lnSpc>
            </a:pP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쓰다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:</a:t>
            </a:r>
            <a:r>
              <a:rPr lang="ko-KR" altLang="en-US" sz="19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고딕"/>
                <a:cs typeface="나눔고딕"/>
              </a:rPr>
              <a:t>to use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ea typeface="나눔고딕"/>
              <a:cs typeface="나눔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7496" y="5442058"/>
            <a:ext cx="2056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한국</a:t>
            </a:r>
            <a:r>
              <a:rPr lang="en-US" altLang="ko-KR" sz="40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rgbClr val="8000FF"/>
                </a:solidFill>
                <a:ea typeface="나눔고딕"/>
                <a:cs typeface="나눔고딕"/>
              </a:rPr>
              <a:t>(Korea)</a:t>
            </a:r>
            <a:endParaRPr lang="en-US" sz="2000" dirty="0">
              <a:solidFill>
                <a:srgbClr val="8000FF"/>
              </a:solidFill>
              <a:ea typeface="나눔고딕"/>
              <a:cs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8557" y="5442058"/>
            <a:ext cx="191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나무</a:t>
            </a:r>
            <a:r>
              <a:rPr lang="en-US" altLang="ko-KR" sz="40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rgbClr val="8000FF"/>
                </a:solidFill>
                <a:ea typeface="나눔고딕"/>
                <a:cs typeface="나눔고딕"/>
              </a:rPr>
              <a:t>(Tree)</a:t>
            </a:r>
            <a:endParaRPr lang="en-US" sz="2000" dirty="0">
              <a:solidFill>
                <a:srgbClr val="8000FF"/>
              </a:solidFill>
              <a:ea typeface="나눔고딕"/>
              <a:cs typeface="나눔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92117" y="5442058"/>
            <a:ext cx="206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40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이름</a:t>
            </a:r>
            <a:r>
              <a:rPr lang="en-US" altLang="ko-KR" sz="4000" dirty="0" smtClean="0">
                <a:solidFill>
                  <a:srgbClr val="8000FF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000" dirty="0" smtClean="0">
                <a:solidFill>
                  <a:srgbClr val="8000FF"/>
                </a:solidFill>
                <a:ea typeface="나눔고딕"/>
                <a:cs typeface="나눔고딕"/>
              </a:rPr>
              <a:t>(Name)</a:t>
            </a:r>
            <a:endParaRPr lang="en-US" sz="2000" dirty="0">
              <a:solidFill>
                <a:srgbClr val="8000FF"/>
              </a:solidFill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42433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7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5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 Black"/>
                          <a:cs typeface="Arial Black"/>
                        </a:rPr>
                        <a:t>Narration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 smtClean="0">
                          <a:latin typeface="나눔고딕"/>
                          <a:ea typeface="나눔고딕"/>
                          <a:cs typeface="나눔고딕"/>
                        </a:rPr>
                        <a:t>돌 잔치</a:t>
                      </a:r>
                      <a:endParaRPr lang="en-US" sz="2400" b="1" dirty="0"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CD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26144" y="1384236"/>
            <a:ext cx="8204026" cy="32983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한국에서는 한 살에 돌 잔치를 합니다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지난 토요일에 한국어 선생님 딸 돌이었습니다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그래서 저는 반 친구들하고 같이 선생님 댁에 갔습니다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돌 잔치에서 재미있는 일이 많았습니다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상 위에 돈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연필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,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실이 있었습니다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돈은 부자를 뜻하고 연필은 공부를 뜻하고 실은 건강을 뜻합니다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선생님 딸은 연필을 잡았습니다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한국에서는 보통 돌에 아이한테 금반지를 선물합니다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그래서 저와 친구들도 금반지를 선물했습니다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사진도 많이 찍었습니다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r>
              <a:rPr lang="ko-KR" altLang="en-US" sz="2000" dirty="0" smtClean="0">
                <a:latin typeface="나눔고딕"/>
                <a:ea typeface="나눔고딕"/>
                <a:cs typeface="나눔고딕"/>
              </a:rPr>
              <a:t>  즐거운 돌 잔치였습니다</a:t>
            </a:r>
            <a:r>
              <a:rPr lang="en-US" altLang="ko-KR" sz="2000" dirty="0" smtClean="0">
                <a:latin typeface="나눔고딕"/>
                <a:ea typeface="나눔고딕"/>
                <a:cs typeface="나눔고딕"/>
              </a:rPr>
              <a:t>.</a:t>
            </a:r>
            <a:endParaRPr lang="en-US" sz="20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92646" y="1384236"/>
            <a:ext cx="8773380" cy="3453147"/>
          </a:xfrm>
          <a:prstGeom prst="roundRect">
            <a:avLst/>
          </a:prstGeom>
          <a:noFill/>
          <a:ln>
            <a:solidFill>
              <a:srgbClr val="FF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2171" y="5086812"/>
            <a:ext cx="3126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일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event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thread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뜻하다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mean, to signify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아이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child, kid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4361" y="5086812"/>
            <a:ext cx="3126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상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table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부자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wealthy person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잡다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catch, to grab</a:t>
            </a:r>
          </a:p>
          <a:p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금반지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ko-KR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gold ring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646" y="5086812"/>
            <a:ext cx="8773380" cy="1504124"/>
          </a:xfrm>
          <a:prstGeom prst="roundRect">
            <a:avLst/>
          </a:prstGeom>
          <a:solidFill>
            <a:srgbClr val="FFA39A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6144" y="5301802"/>
            <a:ext cx="3796827" cy="1135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돌 잔치는 무엇입니까</a:t>
            </a:r>
            <a:r>
              <a:rPr lang="en-US" altLang="ko-KR" sz="19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누구의 돌 잔치가 있었습니까</a:t>
            </a:r>
            <a:r>
              <a:rPr lang="en-US" altLang="ko-KR" sz="19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돌 잔치에 누구하고 같이 갔습니까</a:t>
            </a:r>
            <a:r>
              <a:rPr lang="en-US" altLang="ko-KR" sz="1900" dirty="0" smtClean="0">
                <a:latin typeface="나눔고딕"/>
                <a:ea typeface="나눔고딕"/>
                <a:cs typeface="나눔고딕"/>
              </a:rPr>
              <a:t>?</a:t>
            </a:r>
          </a:p>
        </p:txBody>
      </p:sp>
      <p:sp>
        <p:nvSpPr>
          <p:cNvPr id="9" name="Rectangle 8"/>
          <p:cNvSpPr/>
          <p:nvPr/>
        </p:nvSpPr>
        <p:spPr>
          <a:xfrm>
            <a:off x="4413873" y="5301802"/>
            <a:ext cx="4552153" cy="1135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900" dirty="0">
                <a:latin typeface="나눔고딕"/>
                <a:ea typeface="나눔고딕"/>
                <a:cs typeface="나눔고딕"/>
              </a:rPr>
              <a:t>실과 돈은 무엇을 뜻합니까</a:t>
            </a:r>
            <a:r>
              <a:rPr lang="en-US" altLang="ko-KR" sz="19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한국에서는 보통 돌에 무슨 선물을 합니까</a:t>
            </a:r>
            <a:r>
              <a:rPr lang="en-US" altLang="ko-KR" sz="1900" dirty="0" smtClean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ko-KR" altLang="en-US" sz="1900" dirty="0" smtClean="0">
                <a:latin typeface="나눔고딕"/>
                <a:ea typeface="나눔고딕"/>
                <a:cs typeface="나눔고딕"/>
              </a:rPr>
              <a:t>한국의 돌 잔치는 뭐가 재미있습니까</a:t>
            </a:r>
            <a:r>
              <a:rPr lang="en-US" altLang="ko-KR" sz="1900" dirty="0" smtClean="0">
                <a:latin typeface="나눔고딕"/>
                <a:ea typeface="나눔고딕"/>
                <a:cs typeface="나눔고딕"/>
              </a:rPr>
              <a:t>?</a:t>
            </a:r>
            <a:endParaRPr lang="en-US" sz="1900" dirty="0">
              <a:latin typeface="나눔고딕"/>
              <a:ea typeface="나눔고딕"/>
              <a:cs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824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528638"/>
              </p:ext>
            </p:extLst>
          </p:nvPr>
        </p:nvGraphicFramePr>
        <p:xfrm>
          <a:off x="1000501" y="701687"/>
          <a:ext cx="7369074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9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Conversation 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endParaRPr lang="en-US" sz="2800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2800" b="1" dirty="0">
                          <a:latin typeface="Arial Black"/>
                          <a:cs typeface="Arial Black"/>
                        </a:rPr>
                        <a:t>Reading Dates</a:t>
                      </a:r>
                      <a:endParaRPr lang="en-US" sz="28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0504D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CC1D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152359"/>
              </p:ext>
            </p:extLst>
          </p:nvPr>
        </p:nvGraphicFramePr>
        <p:xfrm>
          <a:off x="850120" y="1472254"/>
          <a:ext cx="7671472" cy="3120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7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367">
                <a:tc gridSpan="4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MONTHS of the year</a:t>
                      </a: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5958D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67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January</a:t>
                      </a: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July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67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February</a:t>
                      </a: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August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367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March</a:t>
                      </a: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September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3367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April</a:t>
                      </a: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October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764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November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815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June</a:t>
                      </a: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December</a:t>
                      </a: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169813"/>
              </p:ext>
            </p:extLst>
          </p:nvPr>
        </p:nvGraphicFramePr>
        <p:xfrm>
          <a:off x="850120" y="4878637"/>
          <a:ext cx="7671472" cy="181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7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88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367">
                <a:tc gridSpan="4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FFFF"/>
                          </a:solidFill>
                        </a:rPr>
                        <a:t>DAYS of the year</a:t>
                      </a: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9D3FB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367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n-US" sz="2200" b="0" baseline="0" dirty="0">
                          <a:solidFill>
                            <a:schemeClr val="tx1"/>
                          </a:solidFill>
                        </a:rPr>
                        <a:t> 1st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200" b="0" dirty="0">
                          <a:solidFill>
                            <a:schemeClr val="tx1"/>
                          </a:solidFill>
                        </a:rPr>
                        <a:t>the 12th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33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b="0" dirty="0">
                          <a:solidFill>
                            <a:schemeClr val="tx1"/>
                          </a:solidFill>
                        </a:rPr>
                        <a:t>the 2nd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b="0" dirty="0">
                          <a:solidFill>
                            <a:schemeClr val="tx1"/>
                          </a:solidFill>
                        </a:rPr>
                        <a:t>the 20th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3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b="0" dirty="0">
                          <a:solidFill>
                            <a:schemeClr val="tx1"/>
                          </a:solidFill>
                        </a:rPr>
                        <a:t>the 3rd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200" b="0" dirty="0">
                          <a:solidFill>
                            <a:schemeClr val="tx1"/>
                          </a:solidFill>
                        </a:rPr>
                        <a:t>the 31st</a:t>
                      </a:r>
                      <a:endParaRPr lang="en-US" sz="2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86903" y="5292387"/>
            <a:ext cx="672748" cy="139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dirty="0"/>
              <a:t>일일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r>
              <a:rPr lang="ko-KR" altLang="en-US" sz="2200" dirty="0"/>
              <a:t>이일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r>
              <a:rPr lang="ko-KR" altLang="en-US" sz="2200" dirty="0"/>
              <a:t>삼일</a:t>
            </a:r>
            <a:endParaRPr lang="en-US" altLang="ko-KR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7040932" y="5307967"/>
            <a:ext cx="1160831" cy="139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200" dirty="0"/>
              <a:t>십이일</a:t>
            </a:r>
            <a:endParaRPr lang="en-US" altLang="ko-KR" sz="2200" dirty="0"/>
          </a:p>
          <a:p>
            <a:pPr algn="ctr">
              <a:lnSpc>
                <a:spcPct val="130000"/>
              </a:lnSpc>
            </a:pPr>
            <a:r>
              <a:rPr lang="ko-KR" altLang="en-US" sz="2200" dirty="0"/>
              <a:t>이십일</a:t>
            </a:r>
            <a:endParaRPr lang="en-US" altLang="ko-KR" sz="2200" dirty="0"/>
          </a:p>
          <a:p>
            <a:pPr algn="ctr">
              <a:lnSpc>
                <a:spcPct val="130000"/>
              </a:lnSpc>
            </a:pPr>
            <a:r>
              <a:rPr lang="ko-KR" altLang="en-US" sz="2200" dirty="0"/>
              <a:t>삼십일일</a:t>
            </a:r>
            <a:endParaRPr lang="en-US" altLang="ko-KR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386903" y="1876401"/>
            <a:ext cx="672748" cy="2716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200" dirty="0"/>
              <a:t>일월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r>
              <a:rPr lang="ko-KR" altLang="en-US" sz="2200" dirty="0"/>
              <a:t>이월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r>
              <a:rPr lang="ko-KR" altLang="en-US" sz="2200" dirty="0"/>
              <a:t>삼월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r>
              <a:rPr lang="ko-KR" altLang="en-US" sz="2200" dirty="0"/>
              <a:t>사월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r>
              <a:rPr lang="ko-KR" altLang="en-US" sz="2200" dirty="0"/>
              <a:t>오월</a:t>
            </a:r>
            <a:endParaRPr lang="en-US" altLang="ko-KR" sz="2200" dirty="0"/>
          </a:p>
          <a:p>
            <a:pPr>
              <a:lnSpc>
                <a:spcPct val="130000"/>
              </a:lnSpc>
            </a:pPr>
            <a:r>
              <a:rPr lang="ko-KR" altLang="en-US" sz="2200" b="1" dirty="0">
                <a:solidFill>
                  <a:srgbClr val="FF0080"/>
                </a:solidFill>
              </a:rPr>
              <a:t>유</a:t>
            </a:r>
            <a:r>
              <a:rPr lang="ko-KR" altLang="en-US" sz="2200" dirty="0"/>
              <a:t>월</a:t>
            </a:r>
            <a:endParaRPr lang="en-US" altLang="ko-KR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7127240" y="1876401"/>
            <a:ext cx="916789" cy="2716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200" dirty="0"/>
              <a:t>칠월</a:t>
            </a:r>
            <a:endParaRPr lang="en-US" altLang="ko-KR" sz="2200" dirty="0"/>
          </a:p>
          <a:p>
            <a:pPr algn="ctr">
              <a:lnSpc>
                <a:spcPct val="130000"/>
              </a:lnSpc>
            </a:pPr>
            <a:r>
              <a:rPr lang="ko-KR" altLang="en-US" sz="2200" dirty="0"/>
              <a:t>팔월</a:t>
            </a:r>
            <a:endParaRPr lang="en-US" altLang="ko-KR" sz="2200" dirty="0"/>
          </a:p>
          <a:p>
            <a:pPr algn="ctr">
              <a:lnSpc>
                <a:spcPct val="130000"/>
              </a:lnSpc>
            </a:pPr>
            <a:r>
              <a:rPr lang="ko-KR" altLang="en-US" sz="2200" dirty="0"/>
              <a:t>구월</a:t>
            </a:r>
            <a:endParaRPr lang="en-US" altLang="ko-KR" sz="2200" dirty="0"/>
          </a:p>
          <a:p>
            <a:pPr algn="ctr">
              <a:lnSpc>
                <a:spcPct val="130000"/>
              </a:lnSpc>
            </a:pPr>
            <a:r>
              <a:rPr lang="ko-KR" altLang="en-US" sz="2200" b="1" dirty="0">
                <a:solidFill>
                  <a:srgbClr val="FF0080"/>
                </a:solidFill>
              </a:rPr>
              <a:t>시</a:t>
            </a:r>
            <a:r>
              <a:rPr lang="ko-KR" altLang="en-US" sz="2200" dirty="0"/>
              <a:t>월</a:t>
            </a:r>
            <a:endParaRPr lang="en-US" altLang="ko-KR" sz="2200" dirty="0"/>
          </a:p>
          <a:p>
            <a:pPr algn="ctr">
              <a:lnSpc>
                <a:spcPct val="130000"/>
              </a:lnSpc>
            </a:pPr>
            <a:r>
              <a:rPr lang="ko-KR" altLang="en-US" sz="2200" dirty="0"/>
              <a:t>십일월</a:t>
            </a:r>
            <a:endParaRPr lang="en-US" altLang="ko-KR" sz="2200" dirty="0"/>
          </a:p>
          <a:p>
            <a:pPr algn="ctr">
              <a:lnSpc>
                <a:spcPct val="130000"/>
              </a:lnSpc>
            </a:pPr>
            <a:r>
              <a:rPr lang="ko-KR" altLang="en-US" sz="2200" dirty="0"/>
              <a:t>십이월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2189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568214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>
                          <a:latin typeface="+mn-lt"/>
                          <a:cs typeface="Arial Black"/>
                        </a:rPr>
                        <a:t>                </a:t>
                      </a:r>
                      <a:r>
                        <a:rPr lang="en-US" altLang="ko-KR" sz="3600" b="1" dirty="0">
                          <a:latin typeface="+mn-lt"/>
                          <a:cs typeface="Arial Black"/>
                        </a:rPr>
                        <a:t> </a:t>
                      </a:r>
                      <a:r>
                        <a:rPr lang="ko-KR" altLang="en-US" sz="3300" b="1" dirty="0">
                          <a:latin typeface="+mn-lt"/>
                          <a:cs typeface="Arial Black"/>
                        </a:rPr>
                        <a:t>날짜 말하기 </a:t>
                      </a:r>
                      <a:r>
                        <a:rPr lang="en-US" altLang="ko-KR" sz="3300" b="1" dirty="0">
                          <a:latin typeface="+mn-lt"/>
                          <a:cs typeface="Arial Black"/>
                        </a:rPr>
                        <a:t>Telling the</a:t>
                      </a:r>
                      <a:r>
                        <a:rPr lang="en-US" altLang="ko-KR" sz="3300" b="1" baseline="0" dirty="0">
                          <a:latin typeface="+mn-lt"/>
                          <a:cs typeface="Arial Black"/>
                        </a:rPr>
                        <a:t> </a:t>
                      </a:r>
                      <a:r>
                        <a:rPr lang="en-US" altLang="ko-KR" sz="3300" b="1" dirty="0">
                          <a:latin typeface="+mn-lt"/>
                          <a:cs typeface="Arial Black"/>
                        </a:rPr>
                        <a:t>Dates</a:t>
                      </a:r>
                      <a:endParaRPr lang="en-US" sz="33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4533" y="1756161"/>
            <a:ext cx="7234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Ask and answer the questions with your classmates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in example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62858" y="2348330"/>
            <a:ext cx="8406710" cy="1570527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4532" y="1383399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반 친구들과 보기와 같이 묻고 대답하세요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2372" y="2591760"/>
            <a:ext cx="7840652" cy="111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600" dirty="0">
                <a:latin typeface="나눔고딕"/>
                <a:ea typeface="나눔고딕"/>
                <a:cs typeface="나눔고딕"/>
              </a:rPr>
              <a:t>A: 	</a:t>
            </a:r>
            <a:r>
              <a:rPr lang="ko-KR" altLang="en-US" sz="2600" u="sng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크리스마스</a:t>
            </a:r>
            <a:r>
              <a:rPr lang="ko-KR" altLang="en-US" sz="2600" dirty="0">
                <a:solidFill>
                  <a:srgbClr val="5958D5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(Christmas)</a:t>
            </a: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가 며칠이에요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en-US" sz="2600" dirty="0">
                <a:latin typeface="나눔고딕"/>
                <a:ea typeface="나눔고딕"/>
                <a:cs typeface="나눔고딕"/>
              </a:rPr>
              <a:t>B:</a:t>
            </a: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 </a:t>
            </a:r>
            <a:r>
              <a:rPr lang="ko-KR" altLang="en-US" sz="2600" u="sng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크리스마스</a:t>
            </a: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는 </a:t>
            </a:r>
            <a:r>
              <a:rPr lang="ko-KR" altLang="en-US" sz="2600" u="sng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십이월 이십오일</a:t>
            </a: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 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(12</a:t>
            </a: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월 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25</a:t>
            </a: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일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)</a:t>
            </a: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이에요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2" name="Picture 1" descr="발렌타인데이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17" y="4192387"/>
            <a:ext cx="1809533" cy="14561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110" y="5625754"/>
            <a:ext cx="210977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dirty="0"/>
              <a:t>발렌타인데이</a:t>
            </a:r>
            <a:r>
              <a:rPr lang="en-US" altLang="ko-KR" sz="2100" dirty="0"/>
              <a:t> </a:t>
            </a:r>
            <a:br>
              <a:rPr lang="en-US" altLang="ko-KR" sz="2100" dirty="0"/>
            </a:br>
            <a:r>
              <a:rPr lang="en-US" altLang="ko-KR" sz="2100" dirty="0"/>
              <a:t>(Valentine’s Day),</a:t>
            </a:r>
            <a:r>
              <a:rPr lang="ko-KR" altLang="en-US" sz="2100" dirty="0"/>
              <a:t> </a:t>
            </a:r>
            <a:endParaRPr lang="en-US" altLang="ko-KR" sz="2100" dirty="0"/>
          </a:p>
          <a:p>
            <a:pPr algn="ctr"/>
            <a:r>
              <a:rPr lang="en-US" altLang="ko-KR" sz="2100" dirty="0"/>
              <a:t>2</a:t>
            </a:r>
            <a:r>
              <a:rPr lang="ko-KR" altLang="en-US" sz="2100" dirty="0"/>
              <a:t>월 </a:t>
            </a:r>
            <a:r>
              <a:rPr lang="en-US" altLang="ko-KR" sz="2100" dirty="0"/>
              <a:t>14</a:t>
            </a:r>
            <a:r>
              <a:rPr lang="ko-KR" altLang="en-US" sz="2100" dirty="0"/>
              <a:t>일</a:t>
            </a:r>
            <a:endParaRPr lang="en-US" sz="2100" dirty="0"/>
          </a:p>
        </p:txBody>
      </p:sp>
      <p:sp>
        <p:nvSpPr>
          <p:cNvPr id="16" name="TextBox 15"/>
          <p:cNvSpPr txBox="1"/>
          <p:nvPr/>
        </p:nvSpPr>
        <p:spPr>
          <a:xfrm>
            <a:off x="3986575" y="5648500"/>
            <a:ext cx="133644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dirty="0">
                <a:solidFill>
                  <a:srgbClr val="000000"/>
                </a:solidFill>
              </a:rPr>
              <a:t>생일</a:t>
            </a:r>
            <a:r>
              <a:rPr lang="en-US" altLang="ko-KR" sz="2100" dirty="0">
                <a:solidFill>
                  <a:srgbClr val="000000"/>
                </a:solidFill>
              </a:rPr>
              <a:t> </a:t>
            </a:r>
          </a:p>
          <a:p>
            <a:pPr algn="ctr"/>
            <a:r>
              <a:rPr lang="en-US" altLang="ko-KR" sz="2100" dirty="0">
                <a:solidFill>
                  <a:srgbClr val="000000"/>
                </a:solidFill>
              </a:rPr>
              <a:t>(birthday),</a:t>
            </a:r>
            <a:r>
              <a:rPr lang="ko-KR" altLang="en-US" sz="2100" dirty="0">
                <a:solidFill>
                  <a:srgbClr val="000000"/>
                </a:solidFill>
              </a:rPr>
              <a:t> </a:t>
            </a:r>
            <a:endParaRPr lang="en-US" altLang="ko-KR" sz="2100" dirty="0">
              <a:solidFill>
                <a:srgbClr val="000000"/>
              </a:solidFill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</a:rPr>
              <a:t>your own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9730" y="5625754"/>
            <a:ext cx="205704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100" dirty="0">
                <a:solidFill>
                  <a:srgbClr val="000000"/>
                </a:solidFill>
              </a:rPr>
              <a:t>할로윈데이</a:t>
            </a:r>
            <a:r>
              <a:rPr lang="en-US" altLang="ko-KR" sz="2100" dirty="0">
                <a:solidFill>
                  <a:srgbClr val="000000"/>
                </a:solidFill>
              </a:rPr>
              <a:t/>
            </a:r>
            <a:br>
              <a:rPr lang="en-US" altLang="ko-KR" sz="2100" dirty="0">
                <a:solidFill>
                  <a:srgbClr val="000000"/>
                </a:solidFill>
              </a:rPr>
            </a:br>
            <a:r>
              <a:rPr lang="en-US" altLang="ko-KR" sz="2100" dirty="0">
                <a:solidFill>
                  <a:srgbClr val="000000"/>
                </a:solidFill>
              </a:rPr>
              <a:t>(Halloween Day),</a:t>
            </a:r>
            <a:r>
              <a:rPr lang="ko-KR" altLang="en-US" sz="2100" dirty="0">
                <a:solidFill>
                  <a:srgbClr val="000000"/>
                </a:solidFill>
              </a:rPr>
              <a:t> </a:t>
            </a:r>
            <a:endParaRPr lang="en-US" altLang="ko-KR" sz="2100" dirty="0">
              <a:solidFill>
                <a:srgbClr val="000000"/>
              </a:solidFill>
            </a:endParaRPr>
          </a:p>
          <a:p>
            <a:pPr algn="ctr"/>
            <a:r>
              <a:rPr lang="ko-KR" altLang="ko-KR" sz="2100" dirty="0">
                <a:solidFill>
                  <a:srgbClr val="000000"/>
                </a:solidFill>
              </a:rPr>
              <a:t>1</a:t>
            </a:r>
            <a:r>
              <a:rPr lang="en-US" altLang="ko-KR" sz="2100" dirty="0">
                <a:solidFill>
                  <a:srgbClr val="000000"/>
                </a:solidFill>
              </a:rPr>
              <a:t>0</a:t>
            </a:r>
            <a:r>
              <a:rPr lang="ko-KR" altLang="en-US" sz="2100" dirty="0">
                <a:solidFill>
                  <a:srgbClr val="000000"/>
                </a:solidFill>
              </a:rPr>
              <a:t>월 </a:t>
            </a:r>
            <a:r>
              <a:rPr lang="ko-KR" altLang="ko-KR" sz="2100" dirty="0">
                <a:solidFill>
                  <a:srgbClr val="000000"/>
                </a:solidFill>
              </a:rPr>
              <a:t>3</a:t>
            </a:r>
            <a:r>
              <a:rPr lang="en-US" altLang="ko-KR" sz="2100" dirty="0">
                <a:solidFill>
                  <a:srgbClr val="000000"/>
                </a:solidFill>
              </a:rPr>
              <a:t>1</a:t>
            </a:r>
            <a:r>
              <a:rPr lang="ko-KR" altLang="en-US" sz="2100" dirty="0">
                <a:solidFill>
                  <a:srgbClr val="000000"/>
                </a:solidFill>
              </a:rPr>
              <a:t>일</a:t>
            </a:r>
            <a:endParaRPr lang="en-US" sz="2100" dirty="0">
              <a:solidFill>
                <a:srgbClr val="000000"/>
              </a:solidFill>
            </a:endParaRPr>
          </a:p>
        </p:txBody>
      </p:sp>
      <p:pic>
        <p:nvPicPr>
          <p:cNvPr id="5" name="Picture 4" descr="생일케이크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612" y="4192387"/>
            <a:ext cx="1571472" cy="1307514"/>
          </a:xfrm>
          <a:prstGeom prst="rect">
            <a:avLst/>
          </a:prstGeom>
        </p:spPr>
      </p:pic>
      <p:pic>
        <p:nvPicPr>
          <p:cNvPr id="8" name="Picture 7" descr="할로윈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81" y="4043972"/>
            <a:ext cx="1737925" cy="15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3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700734"/>
              </p:ext>
            </p:extLst>
          </p:nvPr>
        </p:nvGraphicFramePr>
        <p:xfrm>
          <a:off x="945075" y="355638"/>
          <a:ext cx="7412771" cy="85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12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856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3600" b="1" dirty="0">
                          <a:latin typeface="+mn-lt"/>
                          <a:cs typeface="Arial Black"/>
                        </a:rPr>
                        <a:t>                </a:t>
                      </a:r>
                      <a:r>
                        <a:rPr lang="en-US" altLang="ko-KR" sz="3600" b="1" dirty="0">
                          <a:latin typeface="+mn-lt"/>
                          <a:cs typeface="Arial Black"/>
                        </a:rPr>
                        <a:t>      </a:t>
                      </a:r>
                      <a:r>
                        <a:rPr lang="ko-KR" altLang="en-US" sz="3200" b="1" dirty="0">
                          <a:latin typeface="+mn-lt"/>
                          <a:cs typeface="Arial Black"/>
                        </a:rPr>
                        <a:t>생일 축하 노래 </a:t>
                      </a:r>
                      <a:r>
                        <a:rPr lang="en-US" altLang="ko-KR" sz="2200" b="1" dirty="0">
                          <a:latin typeface="+mn-lt"/>
                          <a:cs typeface="Arial Black"/>
                        </a:rPr>
                        <a:t>Birthday Song</a:t>
                      </a:r>
                      <a:endParaRPr lang="en-US" sz="2200" b="1" dirty="0">
                        <a:latin typeface="+mn-lt"/>
                        <a:cs typeface="Arial Black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3" name="Picture 12" descr="activit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33" y="265530"/>
            <a:ext cx="2420112" cy="9448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96750" y="1814286"/>
            <a:ext cx="3780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Sing the birthday song in Korean.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Convers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" b="21116"/>
          <a:stretch/>
        </p:blipFill>
        <p:spPr>
          <a:xfrm>
            <a:off x="109329" y="476547"/>
            <a:ext cx="777888" cy="57167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54532" y="2464961"/>
            <a:ext cx="4153940" cy="2665132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4532" y="1441524"/>
            <a:ext cx="72348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한국어로 생일 축하 노래를 부르세요</a:t>
            </a:r>
            <a:r>
              <a:rPr lang="en-US" altLang="ko-KR" sz="2200" dirty="0">
                <a:latin typeface="나눔고딕"/>
                <a:ea typeface="나눔고딕"/>
                <a:cs typeface="나눔고딕"/>
              </a:rPr>
              <a:t>.</a:t>
            </a:r>
            <a:endParaRPr lang="en-US" sz="2200" dirty="0">
              <a:latin typeface="나눔고딕"/>
              <a:ea typeface="나눔고딕"/>
              <a:cs typeface="나눔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73849" y="2829244"/>
            <a:ext cx="2995733" cy="2152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생일 축하합니다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생일 축하합니다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사랑하는 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(Name)</a:t>
            </a: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의 </a:t>
            </a:r>
            <a:endParaRPr lang="en-US" altLang="ko-KR" sz="26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ko-KR" altLang="en-US" sz="2600" dirty="0">
                <a:latin typeface="나눔고딕"/>
                <a:ea typeface="나눔고딕"/>
                <a:cs typeface="나눔고딕"/>
              </a:rPr>
              <a:t>생일 축하합니다</a:t>
            </a:r>
            <a:r>
              <a:rPr lang="en-US" altLang="ko-KR" sz="2600" dirty="0">
                <a:latin typeface="나눔고딕"/>
                <a:ea typeface="나눔고딕"/>
                <a:cs typeface="나눔고딕"/>
              </a:rPr>
              <a:t>.</a:t>
            </a:r>
          </a:p>
        </p:txBody>
      </p:sp>
      <p:pic>
        <p:nvPicPr>
          <p:cNvPr id="10" name="Picture 9" descr="풍선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54" y="2883100"/>
            <a:ext cx="2128454" cy="2211596"/>
          </a:xfrm>
          <a:prstGeom prst="rect">
            <a:avLst/>
          </a:prstGeom>
        </p:spPr>
      </p:pic>
      <p:pic>
        <p:nvPicPr>
          <p:cNvPr id="11" name="Picture 10" descr="선물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447" y="4982141"/>
            <a:ext cx="1154735" cy="1132182"/>
          </a:xfrm>
          <a:prstGeom prst="rect">
            <a:avLst/>
          </a:prstGeom>
        </p:spPr>
      </p:pic>
      <p:pic>
        <p:nvPicPr>
          <p:cNvPr id="12" name="Picture 11" descr="케이크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06" y="3983445"/>
            <a:ext cx="1602341" cy="1564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5075" y="5529288"/>
            <a:ext cx="5600636" cy="9925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500" dirty="0" err="1">
                <a:latin typeface="나눔고딕"/>
                <a:ea typeface="나눔고딕"/>
                <a:cs typeface="나눔고딕"/>
              </a:rPr>
              <a:t>Youtube</a:t>
            </a:r>
            <a:r>
              <a:rPr lang="en-US" altLang="ko-KR" sz="1500" dirty="0">
                <a:latin typeface="나눔고딕"/>
                <a:ea typeface="나눔고딕"/>
                <a:cs typeface="나눔고딕"/>
              </a:rPr>
              <a:t> Song: </a:t>
            </a:r>
          </a:p>
          <a:p>
            <a:pPr>
              <a:lnSpc>
                <a:spcPct val="130000"/>
              </a:lnSpc>
            </a:pPr>
            <a:r>
              <a:rPr lang="en-US" altLang="ko-KR" sz="1500" dirty="0">
                <a:latin typeface="나눔고딕"/>
                <a:ea typeface="나눔고딕"/>
                <a:cs typeface="나눔고딕"/>
              </a:rPr>
              <a:t>TTMIK  </a:t>
            </a:r>
            <a:r>
              <a:rPr lang="en-US" altLang="ko-KR" sz="1500" dirty="0">
                <a:latin typeface="나눔고딕"/>
                <a:ea typeface="나눔고딕"/>
                <a:cs typeface="나눔고딕"/>
                <a:hlinkClick r:id="rId8"/>
              </a:rPr>
              <a:t>https://www.youtube.com/watch?v=JiC6gRTSCD8</a:t>
            </a:r>
            <a:endParaRPr lang="en-US" altLang="ko-KR" sz="1500" dirty="0">
              <a:latin typeface="나눔고딕"/>
              <a:ea typeface="나눔고딕"/>
              <a:cs typeface="나눔고딕"/>
            </a:endParaRPr>
          </a:p>
          <a:p>
            <a:pPr>
              <a:lnSpc>
                <a:spcPct val="130000"/>
              </a:lnSpc>
            </a:pPr>
            <a:r>
              <a:rPr lang="en-US" altLang="ko-KR" sz="1500" dirty="0" err="1">
                <a:latin typeface="나눔고딕"/>
                <a:ea typeface="나눔고딕"/>
                <a:cs typeface="나눔고딕"/>
              </a:rPr>
              <a:t>TTKorean</a:t>
            </a:r>
            <a:r>
              <a:rPr lang="en-US" altLang="ko-KR" sz="1500" dirty="0">
                <a:latin typeface="나눔고딕"/>
                <a:ea typeface="나눔고딕"/>
                <a:cs typeface="나눔고딕"/>
              </a:rPr>
              <a:t>  https://www.youtube.com/watch?v=jIO-2HPCaPg</a:t>
            </a:r>
          </a:p>
        </p:txBody>
      </p:sp>
    </p:spTree>
    <p:extLst>
      <p:ext uri="{BB962C8B-B14F-4D97-AF65-F5344CB8AC3E}">
        <p14:creationId xmlns:p14="http://schemas.microsoft.com/office/powerpoint/2010/main" val="1979156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652766"/>
              </p:ext>
            </p:extLst>
          </p:nvPr>
        </p:nvGraphicFramePr>
        <p:xfrm>
          <a:off x="192646" y="665637"/>
          <a:ext cx="877338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1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Arial Black"/>
                          <a:cs typeface="Arial Black"/>
                        </a:rPr>
                        <a:t>G</a:t>
                      </a:r>
                      <a:r>
                        <a:rPr lang="en-US" altLang="ko-KR" sz="2800" dirty="0">
                          <a:latin typeface="Arial Black"/>
                          <a:cs typeface="Arial Black"/>
                        </a:rPr>
                        <a:t>1</a:t>
                      </a:r>
                      <a:r>
                        <a:rPr lang="en-US" sz="2800" dirty="0">
                          <a:latin typeface="Arial Black"/>
                          <a:cs typeface="Arial Black"/>
                        </a:rPr>
                        <a:t>.1</a:t>
                      </a: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600" b="1" dirty="0"/>
                        <a:t>Expressing goal or source:  N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한테</a:t>
                      </a:r>
                      <a:r>
                        <a:rPr lang="en-US" altLang="ko-KR" sz="2600" b="1" dirty="0">
                          <a:solidFill>
                            <a:srgbClr val="FF0080"/>
                          </a:solidFill>
                        </a:rPr>
                        <a:t>/</a:t>
                      </a:r>
                      <a:r>
                        <a:rPr lang="ko-KR" altLang="en-US" sz="2600" b="1" dirty="0">
                          <a:solidFill>
                            <a:srgbClr val="FF0080"/>
                          </a:solidFill>
                        </a:rPr>
                        <a:t>께</a:t>
                      </a:r>
                      <a:r>
                        <a:rPr lang="ko-KR" altLang="en-US" sz="2600" b="1" dirty="0"/>
                        <a:t> </a:t>
                      </a:r>
                      <a:r>
                        <a:rPr lang="en-US" altLang="ko-KR" sz="2600" b="1" dirty="0"/>
                        <a:t>vs. N</a:t>
                      </a:r>
                      <a:r>
                        <a:rPr lang="ko-KR" altLang="en-US" sz="2600" b="1" dirty="0">
                          <a:solidFill>
                            <a:schemeClr val="tx1"/>
                          </a:solidFill>
                        </a:rPr>
                        <a:t>한테서</a:t>
                      </a:r>
                      <a:endParaRPr lang="en-US" sz="2600" b="1" dirty="0">
                        <a:solidFill>
                          <a:schemeClr val="tx1"/>
                        </a:solidFill>
                        <a:latin typeface="나눔고딕"/>
                        <a:ea typeface="나눔고딕"/>
                        <a:cs typeface="나눔고딕"/>
                      </a:endParaRPr>
                    </a:p>
                  </a:txBody>
                  <a:tcPr>
                    <a:lnL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683568" y="1532466"/>
            <a:ext cx="7964488" cy="267765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32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>
              <a:defRPr kumimoji="1" sz="28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eaLnBrk="0" hangingPunct="0">
              <a:buFont typeface="Wingdings" charset="0"/>
              <a:defRPr kumimoji="1" sz="20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>
              <a:spcBef>
                <a:spcPct val="20000"/>
              </a:spcBef>
            </a:pPr>
            <a:r>
              <a:rPr kumimoji="0" lang="ko-KR" altLang="en-US" sz="24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   </a:t>
            </a:r>
            <a:r>
              <a:rPr kumimoji="0" lang="en-US" altLang="ko-KR" sz="2400" b="1" dirty="0">
                <a:solidFill>
                  <a:srgbClr val="000000"/>
                </a:solidFill>
                <a:latin typeface="나눔고딕"/>
                <a:ea typeface="나눔고딕"/>
                <a:cs typeface="나눔고딕"/>
              </a:rPr>
              <a:t>[Person]</a:t>
            </a:r>
            <a:r>
              <a:rPr kumimoji="0"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r>
              <a:rPr kumimoji="0" lang="en-US" altLang="ko-KR" sz="2400" b="1" dirty="0">
                <a:solidFill>
                  <a:srgbClr val="FF5050"/>
                </a:solidFill>
                <a:latin typeface="나눔고딕"/>
                <a:ea typeface="나눔고딕"/>
                <a:cs typeface="나눔고딕"/>
              </a:rPr>
              <a:t> 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‘</a:t>
            </a:r>
            <a:r>
              <a:rPr kumimoji="0" lang="en-US" altLang="ko-KR" sz="2400" b="1" u="sng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to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 a person’    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          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 (</a:t>
            </a:r>
            <a:r>
              <a:rPr kumimoji="0" lang="ko-KR" altLang="en-US" sz="2400" b="1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–</a:t>
            </a:r>
            <a:r>
              <a:rPr kumimoji="0" lang="ko-KR" altLang="en-US" sz="2400" b="1" dirty="0">
                <a:latin typeface="나눔고딕"/>
                <a:ea typeface="나눔고딕"/>
                <a:cs typeface="나눔고딕"/>
              </a:rPr>
              <a:t> </a:t>
            </a:r>
            <a:r>
              <a:rPr kumimoji="0" lang="en-US" altLang="ko-KR" sz="2400" b="1" dirty="0">
                <a:latin typeface="나눔고딕"/>
                <a:ea typeface="나눔고딕"/>
                <a:cs typeface="나눔고딕"/>
              </a:rPr>
              <a:t>honorific)</a:t>
            </a:r>
          </a:p>
          <a:p>
            <a:pPr>
              <a:spcBef>
                <a:spcPct val="20000"/>
              </a:spcBef>
            </a:pPr>
            <a:endParaRPr kumimoji="0" lang="en-US" altLang="ko-KR" sz="2400" b="1" dirty="0">
              <a:latin typeface="나눔고딕"/>
              <a:ea typeface="나눔고딕"/>
              <a:cs typeface="나눔고딕"/>
            </a:endParaRPr>
          </a:p>
          <a:p>
            <a:pPr>
              <a:spcBef>
                <a:spcPct val="20000"/>
              </a:spcBef>
            </a:pPr>
            <a:endParaRPr kumimoji="0" lang="ko-KR" altLang="en-US" sz="1800" dirty="0">
              <a:solidFill>
                <a:srgbClr val="FF5050"/>
              </a:solidFill>
              <a:latin typeface="나눔고딕"/>
              <a:ea typeface="나눔고딕"/>
              <a:cs typeface="나눔고딕"/>
            </a:endParaRPr>
          </a:p>
          <a:p>
            <a:pPr>
              <a:spcBef>
                <a:spcPct val="20000"/>
              </a:spcBef>
            </a:pPr>
            <a:endParaRPr kumimoji="0" lang="en-US" altLang="ko-KR" sz="1800" dirty="0">
              <a:latin typeface="Tahoma" charset="0"/>
            </a:endParaRPr>
          </a:p>
          <a:p>
            <a:endParaRPr kumimoji="0" lang="en-US" altLang="ko-KR" sz="1800" dirty="0">
              <a:latin typeface="Tahoma" charset="0"/>
            </a:endParaRPr>
          </a:p>
          <a:p>
            <a:endParaRPr kumimoji="0" lang="en-US" altLang="ko-KR" sz="1800" dirty="0">
              <a:latin typeface="Tahoma" charset="0"/>
            </a:endParaRPr>
          </a:p>
          <a:p>
            <a:endParaRPr kumimoji="0" lang="en-US" altLang="ko-KR" sz="1800" dirty="0">
              <a:latin typeface="Tahoma" charset="0"/>
            </a:endParaRPr>
          </a:p>
          <a:p>
            <a:endParaRPr kumimoji="0" lang="en-US" altLang="ko-KR" sz="1800" dirty="0">
              <a:latin typeface="Palatino Linotype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31640" y="4491182"/>
            <a:ext cx="7056784" cy="164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:	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 씨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, 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언니</a:t>
            </a:r>
            <a:r>
              <a:rPr kumimoji="0" lang="ko-KR" altLang="en-US" sz="22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 이메일 자주 보내세요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?</a:t>
            </a:r>
          </a:p>
          <a:p>
            <a:pPr>
              <a:spcBef>
                <a:spcPct val="20000"/>
              </a:spcBef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리사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:	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아니요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, 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자주 못 보내요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. </a:t>
            </a:r>
          </a:p>
          <a:p>
            <a:pPr>
              <a:spcBef>
                <a:spcPct val="20000"/>
              </a:spcBef>
            </a:pP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	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      </a:t>
            </a: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 씨는 부모님</a:t>
            </a:r>
            <a:r>
              <a:rPr kumimoji="0" lang="ko-KR" altLang="en-US" sz="22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</a:t>
            </a:r>
            <a:r>
              <a:rPr kumimoji="0" lang="ko-KR" altLang="ko-KR" sz="2200" dirty="0">
                <a:solidFill>
                  <a:srgbClr val="FF0000"/>
                </a:solidFill>
                <a:latin typeface="나눔고딕"/>
                <a:ea typeface="나눔고딕"/>
                <a:cs typeface="나눔고딕"/>
              </a:rPr>
              <a:t> 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전화 자주 하세요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? </a:t>
            </a:r>
          </a:p>
          <a:p>
            <a:pPr>
              <a:spcBef>
                <a:spcPct val="20000"/>
              </a:spcBef>
            </a:pPr>
            <a:r>
              <a:rPr lang="ko-KR" altLang="en-US" sz="2200" dirty="0">
                <a:latin typeface="나눔고딕"/>
                <a:ea typeface="나눔고딕"/>
                <a:cs typeface="나눔고딕"/>
              </a:rPr>
              <a:t>유미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:   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 네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, </a:t>
            </a:r>
            <a:r>
              <a:rPr kumimoji="0" lang="ko-KR" altLang="en-US" sz="2200" dirty="0">
                <a:latin typeface="나눔고딕"/>
                <a:ea typeface="나눔고딕"/>
                <a:cs typeface="나눔고딕"/>
              </a:rPr>
              <a:t>자주 해요</a:t>
            </a:r>
            <a:r>
              <a:rPr kumimoji="0" lang="en-US" altLang="ko-KR" sz="2200" dirty="0">
                <a:latin typeface="나눔고딕"/>
                <a:ea typeface="나눔고딕"/>
                <a:cs typeface="나눔고딕"/>
              </a:rPr>
              <a:t>.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568" y="356774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언니</a:t>
            </a:r>
            <a:r>
              <a:rPr lang="ko-KR" altLang="en-US" sz="20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endParaRPr lang="en-US" sz="20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74001" y="3519757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부모님</a:t>
            </a:r>
            <a:r>
              <a:rPr lang="ko-KR" altLang="en-US" sz="20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</a:t>
            </a:r>
            <a:endParaRPr lang="en-US" sz="20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3" name="Picture 2" descr="친구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44" y="2285574"/>
            <a:ext cx="1219343" cy="12193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7727" y="356774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친구</a:t>
            </a:r>
            <a:r>
              <a:rPr lang="ko-KR" altLang="en-US" sz="20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endParaRPr lang="en-US" sz="20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5" name="Picture 4" descr="칠판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072" y="2343908"/>
            <a:ext cx="1779758" cy="998401"/>
          </a:xfrm>
          <a:prstGeom prst="rect">
            <a:avLst/>
          </a:prstGeom>
        </p:spPr>
      </p:pic>
      <p:pic>
        <p:nvPicPr>
          <p:cNvPr id="6" name="Picture 5" descr="선생님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23" y="2154711"/>
            <a:ext cx="725901" cy="12051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27717" y="3504917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선생님</a:t>
            </a:r>
            <a:r>
              <a:rPr lang="ko-KR" altLang="en-US" sz="20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께</a:t>
            </a:r>
            <a:endParaRPr lang="en-US" sz="20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7" name="Picture 6" descr="아기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100" y="2122966"/>
            <a:ext cx="973274" cy="135020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80287" y="3567748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</a:t>
            </a:r>
            <a:r>
              <a:rPr lang="ko-KR" altLang="en-US" sz="2000" dirty="0">
                <a:latin typeface="나눔고딕"/>
                <a:ea typeface="나눔고딕"/>
                <a:cs typeface="나눔고딕"/>
              </a:rPr>
              <a:t>동생</a:t>
            </a:r>
            <a:r>
              <a:rPr lang="ko-KR" altLang="en-US" sz="2000" dirty="0">
                <a:solidFill>
                  <a:srgbClr val="FF0080"/>
                </a:solidFill>
                <a:latin typeface="나눔고딕"/>
                <a:ea typeface="나눔고딕"/>
                <a:cs typeface="나눔고딕"/>
              </a:rPr>
              <a:t>한테</a:t>
            </a:r>
            <a:endParaRPr lang="en-US" sz="2000" dirty="0">
              <a:solidFill>
                <a:srgbClr val="FF0080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8" name="Picture 7" descr="학생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16" y="2122966"/>
            <a:ext cx="842974" cy="1396175"/>
          </a:xfrm>
          <a:prstGeom prst="rect">
            <a:avLst/>
          </a:prstGeom>
        </p:spPr>
      </p:pic>
      <p:pic>
        <p:nvPicPr>
          <p:cNvPr id="29" name="Picture 28" descr="parents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8" r="20710"/>
          <a:stretch/>
        </p:blipFill>
        <p:spPr>
          <a:xfrm>
            <a:off x="5674001" y="2028659"/>
            <a:ext cx="1176944" cy="16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17" grpId="0"/>
      <p:bldP spid="20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3939</TotalTime>
  <Words>3057</Words>
  <Application>Microsoft Office PowerPoint</Application>
  <PresentationFormat>On-screen Show (4:3)</PresentationFormat>
  <Paragraphs>951</Paragraphs>
  <Slides>59</Slides>
  <Notes>29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굴림</vt:lpstr>
      <vt:lpstr>맑은 고딕</vt:lpstr>
      <vt:lpstr>宋体</vt:lpstr>
      <vt:lpstr>나눔고딕</vt:lpstr>
      <vt:lpstr>Arial</vt:lpstr>
      <vt:lpstr>Arial Black</vt:lpstr>
      <vt:lpstr>Calibri</vt:lpstr>
      <vt:lpstr>Palatino Linotype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Wonhee Lee(modifier); Hye Young Choi</dc:creator>
  <cp:lastModifiedBy>Khai Phan Thanh</cp:lastModifiedBy>
  <cp:revision>67</cp:revision>
  <dcterms:created xsi:type="dcterms:W3CDTF">2016-01-07T08:01:27Z</dcterms:created>
  <dcterms:modified xsi:type="dcterms:W3CDTF">2019-11-24T21:20:55Z</dcterms:modified>
</cp:coreProperties>
</file>